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16"/>
  </p:notesMasterIdLst>
  <p:handoutMasterIdLst>
    <p:handoutMasterId r:id="rId17"/>
  </p:handoutMasterIdLst>
  <p:sldIdLst>
    <p:sldId id="342" r:id="rId2"/>
    <p:sldId id="506" r:id="rId3"/>
    <p:sldId id="507" r:id="rId4"/>
    <p:sldId id="500" r:id="rId5"/>
    <p:sldId id="501" r:id="rId6"/>
    <p:sldId id="499" r:id="rId7"/>
    <p:sldId id="512" r:id="rId8"/>
    <p:sldId id="502" r:id="rId9"/>
    <p:sldId id="508" r:id="rId10"/>
    <p:sldId id="509" r:id="rId11"/>
    <p:sldId id="510" r:id="rId12"/>
    <p:sldId id="458" r:id="rId13"/>
    <p:sldId id="459" r:id="rId14"/>
    <p:sldId id="457" r:id="rId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96">
          <p15:clr>
            <a:srgbClr val="A4A3A4"/>
          </p15:clr>
        </p15:guide>
        <p15:guide id="2" orient="horz" pos="3984">
          <p15:clr>
            <a:srgbClr val="A4A3A4"/>
          </p15:clr>
        </p15:guide>
        <p15:guide id="3" orient="horz" pos="528">
          <p15:clr>
            <a:srgbClr val="A4A3A4"/>
          </p15:clr>
        </p15:guide>
        <p15:guide id="4" orient="horz" pos="3798">
          <p15:clr>
            <a:srgbClr val="A4A3A4"/>
          </p15:clr>
        </p15:guide>
        <p15:guide id="5" orient="horz" pos="402">
          <p15:clr>
            <a:srgbClr val="A4A3A4"/>
          </p15:clr>
        </p15:guide>
        <p15:guide id="6" orient="horz" pos="4104">
          <p15:clr>
            <a:srgbClr val="A4A3A4"/>
          </p15:clr>
        </p15:guide>
        <p15:guide id="7" orient="horz" pos="216">
          <p15:clr>
            <a:srgbClr val="A4A3A4"/>
          </p15:clr>
        </p15:guide>
        <p15:guide id="8" pos="960">
          <p15:clr>
            <a:srgbClr val="A4A3A4"/>
          </p15:clr>
        </p15:guide>
        <p15:guide id="9" pos="1392">
          <p15:clr>
            <a:srgbClr val="A4A3A4"/>
          </p15:clr>
        </p15:guide>
        <p15:guide id="10" pos="384">
          <p15:clr>
            <a:srgbClr val="A4A3A4"/>
          </p15:clr>
        </p15:guide>
        <p15:guide id="11" pos="858">
          <p15:clr>
            <a:srgbClr val="A4A3A4"/>
          </p15:clr>
        </p15:guide>
        <p15:guide id="12" pos="4740">
          <p15:clr>
            <a:srgbClr val="A4A3A4"/>
          </p15:clr>
        </p15:guide>
        <p15:guide id="13" pos="5343">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116"/>
    <a:srgbClr val="FF3300"/>
    <a:srgbClr val="FFFF00"/>
    <a:srgbClr val="006600"/>
    <a:srgbClr val="0033CC"/>
    <a:srgbClr val="860000"/>
    <a:srgbClr val="FBD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64" autoAdjust="0"/>
    <p:restoredTop sz="77415" autoAdjust="0"/>
  </p:normalViewPr>
  <p:slideViewPr>
    <p:cSldViewPr snapToGrid="0">
      <p:cViewPr varScale="1">
        <p:scale>
          <a:sx n="66" d="100"/>
          <a:sy n="66" d="100"/>
        </p:scale>
        <p:origin x="1325" y="77"/>
      </p:cViewPr>
      <p:guideLst>
        <p:guide orient="horz" pos="96"/>
        <p:guide orient="horz" pos="3984"/>
        <p:guide orient="horz" pos="528"/>
        <p:guide orient="horz" pos="3798"/>
        <p:guide orient="horz" pos="402"/>
        <p:guide orient="horz" pos="4104"/>
        <p:guide orient="horz" pos="216"/>
        <p:guide pos="960"/>
        <p:guide pos="1392"/>
        <p:guide pos="384"/>
        <p:guide pos="858"/>
        <p:guide pos="4740"/>
        <p:guide pos="5343"/>
      </p:guideLst>
    </p:cSldViewPr>
  </p:slideViewPr>
  <p:outlineViewPr>
    <p:cViewPr>
      <p:scale>
        <a:sx n="33" d="100"/>
        <a:sy n="33" d="100"/>
      </p:scale>
      <p:origin x="0" y="0"/>
    </p:cViewPr>
  </p:outlineViewPr>
  <p:notesTextViewPr>
    <p:cViewPr>
      <p:scale>
        <a:sx n="100" d="100"/>
        <a:sy n="100" d="100"/>
      </p:scale>
      <p:origin x="0" y="-29"/>
    </p:cViewPr>
  </p:notesTextViewPr>
  <p:sorterViewPr>
    <p:cViewPr>
      <p:scale>
        <a:sx n="66" d="100"/>
        <a:sy n="66" d="100"/>
      </p:scale>
      <p:origin x="0" y="0"/>
    </p:cViewPr>
  </p:sorterViewPr>
  <p:notesViewPr>
    <p:cSldViewPr snapToGrid="0">
      <p:cViewPr>
        <p:scale>
          <a:sx n="100" d="100"/>
          <a:sy n="100" d="100"/>
        </p:scale>
        <p:origin x="-810" y="49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6726"/>
          </a:xfrm>
          <a:prstGeom prst="rect">
            <a:avLst/>
          </a:prstGeom>
        </p:spPr>
        <p:txBody>
          <a:bodyPr vert="horz" lIns="89410" tIns="44705" rIns="89410" bIns="4470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6726"/>
          </a:xfrm>
          <a:prstGeom prst="rect">
            <a:avLst/>
          </a:prstGeom>
        </p:spPr>
        <p:txBody>
          <a:bodyPr vert="horz" lIns="89410" tIns="44705" rIns="89410" bIns="44705" rtlCol="0"/>
          <a:lstStyle>
            <a:lvl1pPr algn="r" eaLnBrk="1" hangingPunct="1">
              <a:defRPr sz="1200">
                <a:latin typeface="Arial" charset="0"/>
              </a:defRPr>
            </a:lvl1pPr>
          </a:lstStyle>
          <a:p>
            <a:pPr>
              <a:defRPr/>
            </a:pPr>
            <a:fld id="{8357D642-52C1-4933-BCC7-89BD02E0A0D5}" type="datetimeFigureOut">
              <a:rPr lang="en-US"/>
              <a:pPr>
                <a:defRPr/>
              </a:pPr>
              <a:t>1/13/2015</a:t>
            </a:fld>
            <a:endParaRPr lang="en-US"/>
          </a:p>
        </p:txBody>
      </p:sp>
      <p:sp>
        <p:nvSpPr>
          <p:cNvPr id="4" name="Footer Placeholder 3"/>
          <p:cNvSpPr>
            <a:spLocks noGrp="1"/>
          </p:cNvSpPr>
          <p:nvPr>
            <p:ph type="ftr" sz="quarter" idx="2"/>
          </p:nvPr>
        </p:nvSpPr>
        <p:spPr>
          <a:xfrm>
            <a:off x="0" y="8829675"/>
            <a:ext cx="3036888" cy="465138"/>
          </a:xfrm>
          <a:prstGeom prst="rect">
            <a:avLst/>
          </a:prstGeom>
        </p:spPr>
        <p:txBody>
          <a:bodyPr vert="horz" lIns="89410" tIns="44705" rIns="89410" bIns="44705" rtlCol="0" anchor="b"/>
          <a:lstStyle>
            <a:lvl1pPr algn="l" eaLnBrk="1" hangingPunct="1">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89410" tIns="44705" rIns="89410" bIns="44705" numCol="1" anchor="b" anchorCtr="0" compatLnSpc="1">
            <a:prstTxWarp prst="textNoShape">
              <a:avLst/>
            </a:prstTxWarp>
          </a:bodyPr>
          <a:lstStyle>
            <a:lvl1pPr algn="r" eaLnBrk="1" hangingPunct="1">
              <a:defRPr sz="1200"/>
            </a:lvl1pPr>
          </a:lstStyle>
          <a:p>
            <a:fld id="{EC2E71E0-845B-4856-B670-76CE57950340}" type="slidenum">
              <a:rPr lang="en-US" altLang="en-US"/>
              <a:pPr/>
              <a:t>‹#›</a:t>
            </a:fld>
            <a:endParaRPr lang="en-US" altLang="en-US"/>
          </a:p>
        </p:txBody>
      </p:sp>
    </p:spTree>
    <p:extLst>
      <p:ext uri="{BB962C8B-B14F-4D97-AF65-F5344CB8AC3E}">
        <p14:creationId xmlns:p14="http://schemas.microsoft.com/office/powerpoint/2010/main" val="3431200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eaLnBrk="1" hangingPunct="1">
              <a:defRPr sz="1200">
                <a:latin typeface="Arial" charset="0"/>
              </a:defRPr>
            </a:lvl1pPr>
          </a:lstStyle>
          <a:p>
            <a:pPr>
              <a:defRPr/>
            </a:pPr>
            <a:fld id="{FDFAD2F8-63AD-48AE-B853-AFEAC1FC09F2}" type="datetimeFigureOut">
              <a:rPr lang="en-US"/>
              <a:pPr>
                <a:defRPr/>
              </a:pPr>
              <a:t>1/13/2015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6"/>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BF57061-5E4D-4E01-903C-F6136F1BB893}" type="slidenum">
              <a:rPr lang="en-US" altLang="en-US"/>
              <a:pPr/>
              <a:t>‹#›</a:t>
            </a:fld>
            <a:endParaRPr lang="en-US" altLang="en-US"/>
          </a:p>
        </p:txBody>
      </p:sp>
    </p:spTree>
    <p:extLst>
      <p:ext uri="{BB962C8B-B14F-4D97-AF65-F5344CB8AC3E}">
        <p14:creationId xmlns:p14="http://schemas.microsoft.com/office/powerpoint/2010/main" val="689387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spect="1" noTextEdit="1"/>
          </p:cNvSpPr>
          <p:nvPr>
            <p:ph type="sldImg"/>
          </p:nvPr>
        </p:nvSpPr>
        <p:spPr bwMode="auto">
          <a:noFill/>
          <a:ln>
            <a:solidFill>
              <a:srgbClr val="000000"/>
            </a:solidFill>
            <a:miter lim="800000"/>
            <a:headEnd/>
            <a:tailEnd/>
          </a:ln>
        </p:spPr>
      </p:sp>
      <p:sp>
        <p:nvSpPr>
          <p:cNvPr id="6147"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z="900" smtClean="0"/>
              <a:t>Good morning Chairperson Bennett, members of the Board and CEO Powers.  </a:t>
            </a:r>
          </a:p>
          <a:p>
            <a:endParaRPr lang="en-US" altLang="en-US" sz="900" smtClean="0"/>
          </a:p>
          <a:p>
            <a:r>
              <a:rPr lang="en-US" altLang="en-US" sz="900" smtClean="0"/>
              <a:t>For the record, my name is Tully Clifford</a:t>
            </a:r>
            <a:r>
              <a:rPr lang="en-US" altLang="en-US" sz="900" b="1" smtClean="0"/>
              <a:t>.</a:t>
            </a:r>
            <a:r>
              <a:rPr lang="en-US" altLang="en-US" sz="900" smtClean="0"/>
              <a:t>  I am the Watershed Protection District Director</a:t>
            </a:r>
            <a:r>
              <a:rPr lang="en-US" altLang="en-US" sz="900" b="1" smtClean="0"/>
              <a:t>.</a:t>
            </a:r>
            <a:endParaRPr lang="en-US" altLang="en-US" sz="900" smtClean="0"/>
          </a:p>
          <a:p>
            <a:endParaRPr lang="en-US" altLang="en-US" sz="900" smtClean="0"/>
          </a:p>
          <a:p>
            <a:r>
              <a:rPr lang="en-US" altLang="en-US" sz="900" smtClean="0"/>
              <a:t>I am joined by:</a:t>
            </a:r>
          </a:p>
          <a:p>
            <a:r>
              <a:rPr lang="en-US" altLang="en-US" sz="900" smtClean="0"/>
              <a:t>1) Peter Sheydayi, Deputy Director of the Design and Construction Division</a:t>
            </a:r>
          </a:p>
          <a:p>
            <a:r>
              <a:rPr lang="en-US" altLang="en-US" sz="900" smtClean="0"/>
              <a:t>2) Kirk Norman, the design project manager;</a:t>
            </a:r>
          </a:p>
          <a:p>
            <a:r>
              <a:rPr lang="en-US" altLang="en-US" sz="900" smtClean="0"/>
              <a:t>3) Angela Bonfiglio Allen, a member of our Environmental Services Staff; and</a:t>
            </a:r>
          </a:p>
          <a:p>
            <a:r>
              <a:rPr lang="en-US" altLang="en-US" sz="900" smtClean="0"/>
              <a:t>4) Tim Gnibus of HDR, our environmental consultant.</a:t>
            </a:r>
          </a:p>
          <a:p>
            <a:endParaRPr lang="en-US" altLang="en-US" sz="900" smtClean="0"/>
          </a:p>
          <a:p>
            <a:r>
              <a:rPr lang="en-US" altLang="en-US" sz="900" smtClean="0"/>
              <a:t>We’re here today to request approval of design changes to Reaches 2 – 4, as well as approval of the Addendum to the EIR for the J Street Drain project, which evaluates the environmental impacts of these design changes.  </a:t>
            </a:r>
          </a:p>
        </p:txBody>
      </p:sp>
    </p:spTree>
    <p:extLst>
      <p:ext uri="{BB962C8B-B14F-4D97-AF65-F5344CB8AC3E}">
        <p14:creationId xmlns:p14="http://schemas.microsoft.com/office/powerpoint/2010/main" val="7889220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TextEdit="1"/>
          </p:cNvSpPr>
          <p:nvPr>
            <p:ph type="sldImg"/>
          </p:nvPr>
        </p:nvSpPr>
        <p:spPr bwMode="auto">
          <a:noFill/>
          <a:ln>
            <a:solidFill>
              <a:srgbClr val="000000"/>
            </a:solidFill>
            <a:miter lim="800000"/>
            <a:headEnd/>
            <a:tailEnd/>
          </a:ln>
        </p:spPr>
      </p:sp>
      <p:sp>
        <p:nvSpPr>
          <p:cNvPr id="24579"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This is a view in the upstream direction from the intersection of J St and Hueneme Rd (just upstream of the Reach 1 and 2 boundary).  From Hueneme Road to Redwood Street, the channel lies between the two directions of J Street traffic.</a:t>
            </a:r>
          </a:p>
        </p:txBody>
      </p:sp>
    </p:spTree>
    <p:extLst>
      <p:ext uri="{BB962C8B-B14F-4D97-AF65-F5344CB8AC3E}">
        <p14:creationId xmlns:p14="http://schemas.microsoft.com/office/powerpoint/2010/main" val="198917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2981348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wrap="square" numCol="1" anchor="t" anchorCtr="0" compatLnSpc="1">
            <a:prstTxWarp prst="textNoShape">
              <a:avLst/>
            </a:prstTxWarp>
          </a:bodyPr>
          <a:lstStyle/>
          <a:p>
            <a:pPr lvl="1"/>
            <a:endParaRPr lang="en-US" altLang="en-US" sz="1400" smtClean="0"/>
          </a:p>
          <a:p>
            <a:r>
              <a:rPr lang="en-US" altLang="en-US" smtClean="0"/>
              <a:t>Impacts evaluated in the Addendum are similar to those originally analyzed in the EIR, with no substantial increase in level of significance identified.</a:t>
            </a:r>
          </a:p>
        </p:txBody>
      </p:sp>
    </p:spTree>
    <p:extLst>
      <p:ext uri="{BB962C8B-B14F-4D97-AF65-F5344CB8AC3E}">
        <p14:creationId xmlns:p14="http://schemas.microsoft.com/office/powerpoint/2010/main" val="9395402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lvl="1"/>
            <a:endParaRPr lang="en-US" altLang="en-US" sz="1400" smtClean="0"/>
          </a:p>
          <a:p>
            <a:r>
              <a:rPr lang="en-US" altLang="en-US" smtClean="0"/>
              <a:t>All other mitigation for the conversion from open channel to buried box culverts remains adequate to reduce significant impacts below a significant level, and is therefore the same as originally presented in the EIR.</a:t>
            </a:r>
          </a:p>
        </p:txBody>
      </p:sp>
    </p:spTree>
    <p:extLst>
      <p:ext uri="{BB962C8B-B14F-4D97-AF65-F5344CB8AC3E}">
        <p14:creationId xmlns:p14="http://schemas.microsoft.com/office/powerpoint/2010/main" val="42636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ln>
            <a:miter lim="800000"/>
            <a:headEnd/>
            <a:tailEnd/>
          </a:ln>
        </p:spPr>
        <p:txBody>
          <a:bodyPr/>
          <a:lstStyle/>
          <a:p>
            <a:fld id="{0065A301-1D4C-4FBC-A639-D2865403E9C8}" type="slidenum">
              <a:rPr lang="en-US" altLang="en-US"/>
              <a:pPr/>
              <a:t>14</a:t>
            </a:fld>
            <a:endParaRPr lang="en-US" alt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ltLang="en-US" smtClean="0"/>
              <a:t>Summarizing the recommendations specified in the Board Letter, we request that your Board: See Slide Points.</a:t>
            </a:r>
          </a:p>
        </p:txBody>
      </p:sp>
    </p:spTree>
    <p:extLst>
      <p:ext uri="{BB962C8B-B14F-4D97-AF65-F5344CB8AC3E}">
        <p14:creationId xmlns:p14="http://schemas.microsoft.com/office/powerpoint/2010/main" val="1944014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spect="1" noTextEdit="1"/>
          </p:cNvSpPr>
          <p:nvPr>
            <p:ph type="sldImg"/>
          </p:nvPr>
        </p:nvSpPr>
        <p:spPr bwMode="auto">
          <a:noFill/>
          <a:ln>
            <a:solidFill>
              <a:srgbClr val="000000"/>
            </a:solidFill>
            <a:miter lim="800000"/>
            <a:headEnd/>
            <a:tailEnd/>
          </a:ln>
        </p:spPr>
      </p:sp>
      <p:sp>
        <p:nvSpPr>
          <p:cNvPr id="8195"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The limits of the project are from Ormond Beach Lagoon to Redwood Street.   This map shows roughly the south half of the project.  The project is the enlargement of approximately 2.2 miles of existing concrete channel that was constructed in 1961 so that it can convey the 1% annual chance flow event, also known as the 100-year flood.  </a:t>
            </a:r>
          </a:p>
          <a:p>
            <a:endParaRPr lang="en-US" altLang="en-US" dirty="0" smtClean="0"/>
          </a:p>
          <a:p>
            <a:r>
              <a:rPr lang="en-US" altLang="en-US" dirty="0" smtClean="0"/>
              <a:t>Each project reach will incrementally provide flood benefits.  </a:t>
            </a:r>
          </a:p>
          <a:p>
            <a:endParaRPr lang="en-US" altLang="en-US" dirty="0" smtClean="0"/>
          </a:p>
          <a:p>
            <a:r>
              <a:rPr lang="en-US" altLang="en-US" dirty="0" smtClean="0"/>
              <a:t>Reach 1 = 2,677 LF (stops just short of Hueneme Rd); Reach 2 = 2,623 LF (stops just short of Pleasant Valley Rd)</a:t>
            </a:r>
          </a:p>
          <a:p>
            <a:endParaRPr lang="en-US" altLang="en-US" dirty="0" smtClean="0"/>
          </a:p>
          <a:p>
            <a:r>
              <a:rPr lang="en-US" altLang="en-US" dirty="0" smtClean="0"/>
              <a:t>Dividing the project into four reaches allows the District to minimize environmental impacts in the forms of traffic and air quality from year to year.  </a:t>
            </a:r>
          </a:p>
          <a:p>
            <a:endParaRPr lang="en-US" altLang="en-US" dirty="0" smtClean="0"/>
          </a:p>
          <a:p>
            <a:r>
              <a:rPr lang="en-US" altLang="en-US" dirty="0" smtClean="0"/>
              <a:t>Project phasing provides the opportunity to pursue supplemental grant funding for each reach.</a:t>
            </a:r>
          </a:p>
        </p:txBody>
      </p:sp>
    </p:spTree>
    <p:extLst>
      <p:ext uri="{BB962C8B-B14F-4D97-AF65-F5344CB8AC3E}">
        <p14:creationId xmlns:p14="http://schemas.microsoft.com/office/powerpoint/2010/main" val="125470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Phases 3 and 4 are not yet scheduled in our 5-year CIP, but are anticipated to be scheduled in future CIP documents, as grant or other supplemental funding is identified.  </a:t>
            </a:r>
          </a:p>
          <a:p>
            <a:endParaRPr lang="en-US" altLang="en-US" smtClean="0"/>
          </a:p>
          <a:p>
            <a:r>
              <a:rPr lang="en-US" altLang="en-US" smtClean="0"/>
              <a:t>Reach 3 = 4,102 LF; Reach 4 = 2,855 LF</a:t>
            </a:r>
          </a:p>
          <a:p>
            <a:endParaRPr lang="en-US" altLang="en-US" smtClean="0"/>
          </a:p>
          <a:p>
            <a:r>
              <a:rPr lang="en-US" altLang="en-US" smtClean="0"/>
              <a:t>We know the public is anxious to enjoy recreational opportunities over the entire facility, so we will do our best to make this a reality as soon as possible.</a:t>
            </a:r>
          </a:p>
        </p:txBody>
      </p:sp>
    </p:spTree>
    <p:extLst>
      <p:ext uri="{BB962C8B-B14F-4D97-AF65-F5344CB8AC3E}">
        <p14:creationId xmlns:p14="http://schemas.microsoft.com/office/powerpoint/2010/main" val="1638606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spect="1" noTextEdit="1"/>
          </p:cNvSpPr>
          <p:nvPr>
            <p:ph type="sldImg"/>
          </p:nvPr>
        </p:nvSpPr>
        <p:spPr bwMode="auto">
          <a:noFill/>
          <a:ln>
            <a:solidFill>
              <a:srgbClr val="000000"/>
            </a:solidFill>
            <a:miter lim="800000"/>
            <a:headEnd/>
            <a:tailEnd/>
          </a:ln>
        </p:spPr>
      </p:sp>
      <p:sp>
        <p:nvSpPr>
          <p:cNvPr id="12291" name="Rectangle 3"/>
          <p:cNvSpPr>
            <a:spLocks noGrp="1"/>
          </p:cNvSpPr>
          <p:nvPr>
            <p:ph type="body" idx="1"/>
          </p:nvPr>
        </p:nvSpPr>
        <p:spPr bwMode="auto">
          <a:noFill/>
        </p:spPr>
        <p:txBody>
          <a:bodyPr wrap="square" numCol="1" anchor="t" anchorCtr="0" compatLnSpc="1">
            <a:prstTxWarp prst="textNoShape">
              <a:avLst/>
            </a:prstTxWarp>
          </a:bodyPr>
          <a:lstStyle/>
          <a:p>
            <a:r>
              <a:rPr lang="en-US" altLang="en-US" dirty="0" smtClean="0"/>
              <a:t>Environmental Organizations and their comments in support of Alternative A (box culvert design):</a:t>
            </a:r>
          </a:p>
          <a:p>
            <a:endParaRPr lang="en-US" altLang="en-US" dirty="0" smtClean="0"/>
          </a:p>
          <a:p>
            <a:r>
              <a:rPr lang="en-US" altLang="en-US" dirty="0" smtClean="0"/>
              <a:t>Ventura </a:t>
            </a:r>
            <a:r>
              <a:rPr lang="en-US" altLang="en-US" dirty="0" err="1" smtClean="0"/>
              <a:t>Coastkeeper</a:t>
            </a:r>
            <a:r>
              <a:rPr lang="en-US" altLang="en-US" dirty="0" smtClean="0"/>
              <a:t>/</a:t>
            </a:r>
            <a:r>
              <a:rPr lang="en-US" altLang="en-US" dirty="0" err="1" smtClean="0"/>
              <a:t>Wishtoyo</a:t>
            </a:r>
            <a:r>
              <a:rPr lang="en-US" altLang="en-US" dirty="0" smtClean="0"/>
              <a:t> (water quality, specifically trash; public health; Oxnard residents’ well being, community development; economic condition of Oxnard residents; visual and scenic resources) </a:t>
            </a:r>
          </a:p>
          <a:p>
            <a:endParaRPr lang="en-US" altLang="en-US" dirty="0" smtClean="0"/>
          </a:p>
          <a:p>
            <a:r>
              <a:rPr lang="en-US" altLang="en-US" dirty="0" smtClean="0"/>
              <a:t>CAUSE = Central Coast Alliance United for a Sustainable Economy (community unification, pedestrian safety, local/regional recreational opportunity, and water quality, specifically trash)</a:t>
            </a:r>
          </a:p>
          <a:p>
            <a:endParaRPr lang="en-US" altLang="en-US" dirty="0" smtClean="0"/>
          </a:p>
          <a:p>
            <a:endParaRPr lang="en-US" altLang="en-US" dirty="0" smtClean="0"/>
          </a:p>
        </p:txBody>
      </p:sp>
    </p:spTree>
    <p:extLst>
      <p:ext uri="{BB962C8B-B14F-4D97-AF65-F5344CB8AC3E}">
        <p14:creationId xmlns:p14="http://schemas.microsoft.com/office/powerpoint/2010/main" val="284511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TextEdit="1"/>
          </p:cNvSpPr>
          <p:nvPr>
            <p:ph type="sldImg"/>
          </p:nvPr>
        </p:nvSpPr>
        <p:spPr bwMode="auto">
          <a:noFill/>
          <a:ln>
            <a:solidFill>
              <a:srgbClr val="000000"/>
            </a:solidFill>
            <a:miter lim="800000"/>
            <a:headEnd/>
            <a:tailEnd/>
          </a:ln>
        </p:spPr>
      </p:sp>
      <p:sp>
        <p:nvSpPr>
          <p:cNvPr id="14339" name="Rectangle 3"/>
          <p:cNvSpPr>
            <a:spLocks noGrp="1"/>
          </p:cNvSpPr>
          <p:nvPr>
            <p:ph type="body" idx="1"/>
          </p:nvPr>
        </p:nvSpPr>
        <p:spPr bwMode="auto">
          <a:xfrm>
            <a:off x="701675" y="4229101"/>
            <a:ext cx="5607050" cy="4724400"/>
          </a:xfrm>
          <a:noFill/>
        </p:spPr>
        <p:txBody>
          <a:bodyPr wrap="square" numCol="1" anchor="t" anchorCtr="0" compatLnSpc="1">
            <a:prstTxWarp prst="textNoShape">
              <a:avLst/>
            </a:prstTxWarp>
          </a:bodyPr>
          <a:lstStyle/>
          <a:p>
            <a:pPr>
              <a:spcBef>
                <a:spcPct val="0"/>
              </a:spcBef>
            </a:pPr>
            <a:r>
              <a:rPr lang="en-US" altLang="en-US" dirty="0" smtClean="0"/>
              <a:t>These are the 5 channel alternatives discussed in the FEIR for the project. Alternative B was the preferred project alternative.  Now it’s Alternative A.</a:t>
            </a:r>
          </a:p>
          <a:p>
            <a:pPr>
              <a:spcBef>
                <a:spcPct val="0"/>
              </a:spcBef>
            </a:pPr>
            <a:endParaRPr lang="en-US" altLang="en-US" dirty="0" smtClean="0"/>
          </a:p>
          <a:p>
            <a:pPr>
              <a:spcBef>
                <a:spcPct val="0"/>
              </a:spcBef>
            </a:pPr>
            <a:r>
              <a:rPr lang="en-US" altLang="en-US" dirty="0" smtClean="0"/>
              <a:t>At the 2012 certification hearing, we stated that although Alternative B was preferred, in the future there was some possibility of returning before the Board and requesting selection of Alternative A, the box culverts overlain with a greenway or park.  Because this alternative was estimated to be </a:t>
            </a:r>
            <a:r>
              <a:rPr lang="en-US" altLang="en-US" smtClean="0"/>
              <a:t>approximately </a:t>
            </a:r>
            <a:r>
              <a:rPr lang="en-US" altLang="en-US" smtClean="0"/>
              <a:t>$15 million </a:t>
            </a:r>
            <a:r>
              <a:rPr lang="en-US" altLang="en-US" dirty="0" smtClean="0"/>
              <a:t>more expensive, the District and the City of Oxnard agreed to investigate grant funding, or other funding sources.  We would have liked to recommend approval of Alternative A at that time, but the funding identified in light of other zone priorities would have made funding this alternative very difficult.  </a:t>
            </a:r>
          </a:p>
          <a:p>
            <a:pPr>
              <a:spcBef>
                <a:spcPct val="0"/>
              </a:spcBef>
            </a:pPr>
            <a:endParaRPr lang="en-US" altLang="en-US" b="1" dirty="0" smtClean="0">
              <a:solidFill>
                <a:srgbClr val="FF0000"/>
              </a:solidFill>
            </a:endParaRPr>
          </a:p>
          <a:p>
            <a:pPr>
              <a:spcBef>
                <a:spcPct val="0"/>
              </a:spcBef>
            </a:pPr>
            <a:r>
              <a:rPr lang="en-US" altLang="en-US" b="1" dirty="0" smtClean="0"/>
              <a:t>The District committed to prepare an Addendum to the J Street Drain EIR if additional funding for box culverts was identified in the future.</a:t>
            </a:r>
          </a:p>
        </p:txBody>
      </p:sp>
    </p:spTree>
    <p:extLst>
      <p:ext uri="{BB962C8B-B14F-4D97-AF65-F5344CB8AC3E}">
        <p14:creationId xmlns:p14="http://schemas.microsoft.com/office/powerpoint/2010/main" val="3373005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Your Board approved the Reach 1 construction contract in July 2013.  Construction was completed last week.</a:t>
            </a:r>
          </a:p>
          <a:p>
            <a:endParaRPr lang="en-US" altLang="en-US" smtClean="0"/>
          </a:p>
          <a:p>
            <a:r>
              <a:rPr lang="en-US" altLang="en-US" smtClean="0"/>
              <a:t>You can see from this photo, taken at the upstream project limits, that the original facility is an open, trapezoidal shaped concrete channel.  Reach 1, however, was just reconstructed and is now an enlarged rectangular concrete channel. </a:t>
            </a:r>
          </a:p>
        </p:txBody>
      </p:sp>
      <p:sp>
        <p:nvSpPr>
          <p:cNvPr id="16388" name="Slide Number Placeholder 3"/>
          <p:cNvSpPr>
            <a:spLocks noGrp="1"/>
          </p:cNvSpPr>
          <p:nvPr>
            <p:ph type="sldNum" sz="quarter" idx="5"/>
          </p:nvPr>
        </p:nvSpPr>
        <p:spPr bwMode="auto">
          <a:noFill/>
          <a:ln>
            <a:miter lim="800000"/>
            <a:headEnd/>
            <a:tailEnd/>
          </a:ln>
        </p:spPr>
        <p:txBody>
          <a:bodyPr/>
          <a:lstStyle/>
          <a:p>
            <a:fld id="{719FCBCF-B63F-46BB-878D-293C5D4EDEC1}" type="slidenum">
              <a:rPr lang="en-US" altLang="en-US"/>
              <a:pPr/>
              <a:t>6</a:t>
            </a:fld>
            <a:endParaRPr lang="en-US" altLang="en-US"/>
          </a:p>
        </p:txBody>
      </p:sp>
    </p:spTree>
    <p:extLst>
      <p:ext uri="{BB962C8B-B14F-4D97-AF65-F5344CB8AC3E}">
        <p14:creationId xmlns:p14="http://schemas.microsoft.com/office/powerpoint/2010/main" val="95411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mtClean="0"/>
              <a:t>The channel curves around the Hueneme Drain Pump Station, visible in the left center of the photo. The Surfside III condominium community is behind it, the Oxnard Wastewater Treatment Plant is across the channel in the right center, and the sensitive Ormond Lagoon is in the lower half of the photo. </a:t>
            </a:r>
          </a:p>
          <a:p>
            <a:endParaRPr lang="en-US" altLang="en-US" smtClean="0"/>
          </a:p>
          <a:p>
            <a:r>
              <a:rPr lang="en-US" altLang="en-US" smtClean="0"/>
              <a:t>Please note that due to the presence of the endangered California least tern, which feeds on topsmelt in the drain, and endangered tidewater goby, a tiny fish that lives in the drain downstream of Hueneme Road, the box culvert alternative ends at the recently completed open channel extending from Hueneme Road downstream to the Ormond Lagoon.</a:t>
            </a:r>
          </a:p>
          <a:p>
            <a:endParaRPr lang="en-US" alt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6677178F-982C-4479-B2F0-EF1A2C2A44D1}" type="slidenum">
              <a:rPr lang="en-US" altLang="en-US"/>
              <a:pPr/>
              <a:t>7</a:t>
            </a:fld>
            <a:endParaRPr lang="en-US" altLang="en-US"/>
          </a:p>
        </p:txBody>
      </p:sp>
    </p:spTree>
    <p:extLst>
      <p:ext uri="{BB962C8B-B14F-4D97-AF65-F5344CB8AC3E}">
        <p14:creationId xmlns:p14="http://schemas.microsoft.com/office/powerpoint/2010/main" val="2741064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spect="1" noTextEdit="1"/>
          </p:cNvSpPr>
          <p:nvPr>
            <p:ph type="sldImg"/>
          </p:nvPr>
        </p:nvSpPr>
        <p:spPr bwMode="auto">
          <a:noFill/>
          <a:ln>
            <a:solidFill>
              <a:srgbClr val="000000"/>
            </a:solidFill>
            <a:miter lim="800000"/>
            <a:headEnd/>
            <a:tailEnd/>
          </a:ln>
        </p:spPr>
      </p:sp>
      <p:sp>
        <p:nvSpPr>
          <p:cNvPr id="2048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a:p>
            <a:endParaRPr lang="en-US" altLang="en-US" smtClean="0"/>
          </a:p>
        </p:txBody>
      </p:sp>
    </p:spTree>
    <p:extLst>
      <p:ext uri="{BB962C8B-B14F-4D97-AF65-F5344CB8AC3E}">
        <p14:creationId xmlns:p14="http://schemas.microsoft.com/office/powerpoint/2010/main" val="215324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TextEdit="1"/>
          </p:cNvSpPr>
          <p:nvPr>
            <p:ph type="sldImg"/>
          </p:nvPr>
        </p:nvSpPr>
        <p:spPr bwMode="auto">
          <a:noFill/>
          <a:ln>
            <a:solidFill>
              <a:srgbClr val="000000"/>
            </a:solidFill>
            <a:miter lim="800000"/>
            <a:headEnd/>
            <a:tailEnd/>
          </a:ln>
        </p:spPr>
      </p:sp>
      <p:sp>
        <p:nvSpPr>
          <p:cNvPr id="2253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a:p>
            <a:r>
              <a:rPr lang="en-US" altLang="en-US" smtClean="0"/>
              <a:t>A roughly 17-month construction schedule is anticipated for Reach 2.</a:t>
            </a:r>
          </a:p>
        </p:txBody>
      </p:sp>
    </p:spTree>
    <p:extLst>
      <p:ext uri="{BB962C8B-B14F-4D97-AF65-F5344CB8AC3E}">
        <p14:creationId xmlns:p14="http://schemas.microsoft.com/office/powerpoint/2010/main" val="38888219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763000" cy="5943600"/>
            <a:chOff x="0" y="0"/>
            <a:chExt cx="5520" cy="3744"/>
          </a:xfrm>
        </p:grpSpPr>
        <p:sp>
          <p:nvSpPr>
            <p:cNvPr id="5" name="Rectangle 3"/>
            <p:cNvSpPr>
              <a:spLocks noChangeArrowheads="1"/>
            </p:cNvSpPr>
            <p:nvPr/>
          </p:nvSpPr>
          <p:spPr bwMode="auto">
            <a:xfrm>
              <a:off x="0" y="0"/>
              <a:ext cx="110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grpSp>
          <p:nvGrpSpPr>
            <p:cNvPr id="6" name="Group 4"/>
            <p:cNvGrpSpPr>
              <a:grpSpLocks/>
            </p:cNvGrpSpPr>
            <p:nvPr userDrawn="1"/>
          </p:nvGrpSpPr>
          <p:grpSpPr bwMode="auto">
            <a:xfrm>
              <a:off x="0" y="2208"/>
              <a:ext cx="5520" cy="1536"/>
              <a:chOff x="0" y="2208"/>
              <a:chExt cx="5520" cy="1536"/>
            </a:xfrm>
          </p:grpSpPr>
          <p:sp>
            <p:nvSpPr>
              <p:cNvPr id="10" name="Rectangle 5"/>
              <p:cNvSpPr>
                <a:spLocks noChangeArrowheads="1"/>
              </p:cNvSpPr>
              <p:nvPr/>
            </p:nvSpPr>
            <p:spPr bwMode="ltGray">
              <a:xfrm>
                <a:off x="624" y="2208"/>
                <a:ext cx="4896" cy="153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1" name="Rectangle 6"/>
              <p:cNvSpPr>
                <a:spLocks noChangeArrowheads="1"/>
              </p:cNvSpPr>
              <p:nvPr/>
            </p:nvSpPr>
            <p:spPr bwMode="white">
              <a:xfrm>
                <a:off x="654" y="2352"/>
                <a:ext cx="4818" cy="134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2" name="Line 7"/>
              <p:cNvSpPr>
                <a:spLocks noChangeShapeType="1"/>
              </p:cNvSpPr>
              <p:nvPr/>
            </p:nvSpPr>
            <p:spPr bwMode="auto">
              <a:xfrm>
                <a:off x="0" y="3072"/>
                <a:ext cx="624" cy="0"/>
              </a:xfrm>
              <a:prstGeom prst="line">
                <a:avLst/>
              </a:prstGeom>
              <a:noFill/>
              <a:ln w="50800">
                <a:solidFill>
                  <a:schemeClr val="bg2"/>
                </a:solidFill>
                <a:round/>
                <a:headEnd/>
                <a:tailEnd/>
              </a:ln>
            </p:spPr>
            <p:txBody>
              <a:bodyPr/>
              <a:lstStyle/>
              <a:p>
                <a:endParaRPr lang="en-US"/>
              </a:p>
            </p:txBody>
          </p:sp>
        </p:grpSp>
        <p:grpSp>
          <p:nvGrpSpPr>
            <p:cNvPr id="7" name="Group 8"/>
            <p:cNvGrpSpPr>
              <a:grpSpLocks/>
            </p:cNvGrpSpPr>
            <p:nvPr userDrawn="1"/>
          </p:nvGrpSpPr>
          <p:grpSpPr bwMode="auto">
            <a:xfrm>
              <a:off x="400" y="336"/>
              <a:ext cx="5088" cy="192"/>
              <a:chOff x="400" y="336"/>
              <a:chExt cx="5088" cy="192"/>
            </a:xfrm>
          </p:grpSpPr>
          <p:sp>
            <p:nvSpPr>
              <p:cNvPr id="8" name="Rectangle 9"/>
              <p:cNvSpPr>
                <a:spLocks noChangeArrowheads="1"/>
              </p:cNvSpPr>
              <p:nvPr/>
            </p:nvSpPr>
            <p:spPr bwMode="auto">
              <a:xfrm>
                <a:off x="3952" y="336"/>
                <a:ext cx="1536" cy="19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9" name="Line 10"/>
              <p:cNvSpPr>
                <a:spLocks noChangeShapeType="1"/>
              </p:cNvSpPr>
              <p:nvPr/>
            </p:nvSpPr>
            <p:spPr bwMode="auto">
              <a:xfrm>
                <a:off x="400" y="432"/>
                <a:ext cx="5088" cy="0"/>
              </a:xfrm>
              <a:prstGeom prst="line">
                <a:avLst/>
              </a:prstGeom>
              <a:noFill/>
              <a:ln w="44450">
                <a:solidFill>
                  <a:schemeClr val="bg2"/>
                </a:solidFill>
                <a:round/>
                <a:headEnd/>
                <a:tailEnd/>
              </a:ln>
            </p:spPr>
            <p:txBody>
              <a:bodyPr/>
              <a:lstStyle/>
              <a:p>
                <a:endParaRPr lang="en-US"/>
              </a:p>
            </p:txBody>
          </p:sp>
        </p:grpSp>
      </p:grpSp>
      <p:sp>
        <p:nvSpPr>
          <p:cNvPr id="13" name="Text Box 15"/>
          <p:cNvSpPr txBox="1">
            <a:spLocks noChangeArrowheads="1"/>
          </p:cNvSpPr>
          <p:nvPr/>
        </p:nvSpPr>
        <p:spPr bwMode="auto">
          <a:xfrm>
            <a:off x="0" y="2209800"/>
            <a:ext cx="1752600" cy="274638"/>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1200" b="1" smtClean="0"/>
              <a:t>Public Works Agency</a:t>
            </a:r>
          </a:p>
        </p:txBody>
      </p:sp>
      <p:pic>
        <p:nvPicPr>
          <p:cNvPr id="14" name="Picture 16"/>
          <p:cNvPicPr>
            <a:picLocks noChangeAspect="1" noChangeArrowheads="1"/>
          </p:cNvPicPr>
          <p:nvPr/>
        </p:nvPicPr>
        <p:blipFill>
          <a:blip r:embed="rId2" cstate="print"/>
          <a:srcRect/>
          <a:stretch>
            <a:fillRect/>
          </a:stretch>
        </p:blipFill>
        <p:spPr bwMode="auto">
          <a:xfrm>
            <a:off x="174625" y="762000"/>
            <a:ext cx="1425575" cy="1425575"/>
          </a:xfrm>
          <a:prstGeom prst="rect">
            <a:avLst/>
          </a:prstGeom>
          <a:noFill/>
          <a:ln w="9525">
            <a:noFill/>
            <a:miter lim="800000"/>
            <a:headEnd/>
            <a:tailEnd/>
          </a:ln>
        </p:spPr>
      </p:pic>
      <p:sp>
        <p:nvSpPr>
          <p:cNvPr id="78859" name="Rectangle 11"/>
          <p:cNvSpPr>
            <a:spLocks noGrp="1" noChangeArrowheads="1"/>
          </p:cNvSpPr>
          <p:nvPr>
            <p:ph type="ctrTitle"/>
          </p:nvPr>
        </p:nvSpPr>
        <p:spPr>
          <a:xfrm>
            <a:off x="2057400" y="1143000"/>
            <a:ext cx="6629400" cy="2209800"/>
          </a:xfrm>
        </p:spPr>
        <p:txBody>
          <a:bodyPr/>
          <a:lstStyle>
            <a:lvl1pPr>
              <a:defRPr sz="4800"/>
            </a:lvl1pPr>
          </a:lstStyle>
          <a:p>
            <a:r>
              <a:rPr lang="en-US"/>
              <a:t>Click to edit Master title style</a:t>
            </a:r>
          </a:p>
        </p:txBody>
      </p:sp>
      <p:sp>
        <p:nvSpPr>
          <p:cNvPr id="78860" name="Rectangle 12"/>
          <p:cNvSpPr>
            <a:spLocks noGrp="1" noChangeArrowheads="1"/>
          </p:cNvSpPr>
          <p:nvPr>
            <p:ph type="subTitle" idx="1"/>
          </p:nvPr>
        </p:nvSpPr>
        <p:spPr>
          <a:xfrm>
            <a:off x="1371600" y="3962400"/>
            <a:ext cx="6858000" cy="1600200"/>
          </a:xfrm>
        </p:spPr>
        <p:txBody>
          <a:bodyPr anchor="ctr"/>
          <a:lstStyle>
            <a:lvl1pPr marL="0" indent="0" algn="ctr">
              <a:buFont typeface="Wingdings" pitchFamily="2" charset="2"/>
              <a:buNone/>
              <a:defRPr/>
            </a:lvl1pPr>
          </a:lstStyle>
          <a:p>
            <a:r>
              <a:rPr lang="en-US"/>
              <a:t>Click to edit Master subtitle style</a:t>
            </a:r>
          </a:p>
        </p:txBody>
      </p:sp>
      <p:sp>
        <p:nvSpPr>
          <p:cNvPr id="15" name="Rectangle 13"/>
          <p:cNvSpPr>
            <a:spLocks noGrp="1" noChangeArrowheads="1"/>
          </p:cNvSpPr>
          <p:nvPr>
            <p:ph type="dt" sz="half" idx="10"/>
          </p:nvPr>
        </p:nvSpPr>
        <p:spPr>
          <a:xfrm>
            <a:off x="2971800" y="6400800"/>
            <a:ext cx="3276600" cy="228600"/>
          </a:xfrm>
        </p:spPr>
        <p:txBody>
          <a:bodyPr/>
          <a:lstStyle>
            <a:lvl1pPr algn="ctr">
              <a:defRPr sz="1400"/>
            </a:lvl1pPr>
          </a:lstStyle>
          <a:p>
            <a:pPr>
              <a:defRPr/>
            </a:pPr>
            <a:r>
              <a:rPr lang="en-US"/>
              <a:t>January 13, 2015</a:t>
            </a:r>
            <a:endParaRPr lang="en-US" dirty="0"/>
          </a:p>
        </p:txBody>
      </p:sp>
      <p:sp>
        <p:nvSpPr>
          <p:cNvPr id="16" name="Rectangle 14"/>
          <p:cNvSpPr>
            <a:spLocks noGrp="1" noChangeArrowheads="1"/>
          </p:cNvSpPr>
          <p:nvPr>
            <p:ph type="ftr" sz="quarter" idx="11"/>
          </p:nvPr>
        </p:nvSpPr>
        <p:spPr>
          <a:xfrm>
            <a:off x="76200" y="2514600"/>
            <a:ext cx="1600200" cy="914400"/>
          </a:xfrm>
        </p:spPr>
        <p:txBody>
          <a:bodyPr/>
          <a:lstStyle>
            <a:lvl1pPr>
              <a:defRPr sz="1200" b="0" i="1"/>
            </a:lvl1pPr>
          </a:lstStyle>
          <a:p>
            <a:pPr>
              <a:defRPr/>
            </a:pPr>
            <a:r>
              <a:rPr lang="en-US"/>
              <a:t>Ventura County Watershed Protection District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6" name="Rectangle 11"/>
          <p:cNvSpPr>
            <a:spLocks noGrp="1" noChangeArrowheads="1"/>
          </p:cNvSpPr>
          <p:nvPr>
            <p:ph type="sldNum" sz="quarter" idx="12"/>
          </p:nvPr>
        </p:nvSpPr>
        <p:spPr>
          <a:ln/>
        </p:spPr>
        <p:txBody>
          <a:bodyPr/>
          <a:lstStyle>
            <a:lvl1pPr>
              <a:defRPr/>
            </a:lvl1pPr>
          </a:lstStyle>
          <a:p>
            <a:r>
              <a:rPr lang="en-US" altLang="en-US"/>
              <a:t>Slide </a:t>
            </a:r>
            <a:fld id="{E9068B4A-64FA-4BCB-A668-18615977EE8B}"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7813"/>
            <a:ext cx="1943100" cy="6046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7813"/>
            <a:ext cx="5676900" cy="6046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6" name="Rectangle 11"/>
          <p:cNvSpPr>
            <a:spLocks noGrp="1" noChangeArrowheads="1"/>
          </p:cNvSpPr>
          <p:nvPr>
            <p:ph type="sldNum" sz="quarter" idx="12"/>
          </p:nvPr>
        </p:nvSpPr>
        <p:spPr>
          <a:ln/>
        </p:spPr>
        <p:txBody>
          <a:bodyPr/>
          <a:lstStyle>
            <a:lvl1pPr>
              <a:defRPr/>
            </a:lvl1pPr>
          </a:lstStyle>
          <a:p>
            <a:r>
              <a:rPr lang="en-US" altLang="en-US"/>
              <a:t>Slide </a:t>
            </a:r>
            <a:fld id="{01E53085-AAB0-4AE5-B3A7-E83E3DC493EF}"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76800" y="1600200"/>
            <a:ext cx="38100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7" name="Rectangle 11"/>
          <p:cNvSpPr>
            <a:spLocks noGrp="1" noChangeArrowheads="1"/>
          </p:cNvSpPr>
          <p:nvPr>
            <p:ph type="sldNum" sz="quarter" idx="12"/>
          </p:nvPr>
        </p:nvSpPr>
        <p:spPr>
          <a:ln/>
        </p:spPr>
        <p:txBody>
          <a:bodyPr/>
          <a:lstStyle>
            <a:lvl1pPr>
              <a:defRPr/>
            </a:lvl1pPr>
          </a:lstStyle>
          <a:p>
            <a:r>
              <a:rPr lang="en-US" altLang="en-US"/>
              <a:t>Slide </a:t>
            </a:r>
            <a:fld id="{FFC057BC-0BDA-4A65-874C-983056780667}"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6" name="Rectangle 11"/>
          <p:cNvSpPr>
            <a:spLocks noGrp="1" noChangeArrowheads="1"/>
          </p:cNvSpPr>
          <p:nvPr>
            <p:ph type="sldNum" sz="quarter" idx="12"/>
          </p:nvPr>
        </p:nvSpPr>
        <p:spPr>
          <a:ln/>
        </p:spPr>
        <p:txBody>
          <a:bodyPr/>
          <a:lstStyle>
            <a:lvl1pPr>
              <a:defRPr/>
            </a:lvl1pPr>
          </a:lstStyle>
          <a:p>
            <a:r>
              <a:rPr lang="en-US" altLang="en-US"/>
              <a:t>Slide </a:t>
            </a:r>
            <a:fld id="{A4E4FDC0-8751-4A1A-B858-C5FFF441F3BE}"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5"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6" name="Rectangle 11"/>
          <p:cNvSpPr>
            <a:spLocks noGrp="1" noChangeArrowheads="1"/>
          </p:cNvSpPr>
          <p:nvPr>
            <p:ph type="sldNum" sz="quarter" idx="12"/>
          </p:nvPr>
        </p:nvSpPr>
        <p:spPr>
          <a:ln/>
        </p:spPr>
        <p:txBody>
          <a:bodyPr/>
          <a:lstStyle>
            <a:lvl1pPr>
              <a:defRPr/>
            </a:lvl1pPr>
          </a:lstStyle>
          <a:p>
            <a:r>
              <a:rPr lang="en-US" altLang="en-US"/>
              <a:t>Slide </a:t>
            </a:r>
            <a:fld id="{608CF1E5-0E56-46D5-91C4-D1A82F7B8DE3}"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1600200"/>
            <a:ext cx="38100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7" name="Rectangle 11"/>
          <p:cNvSpPr>
            <a:spLocks noGrp="1" noChangeArrowheads="1"/>
          </p:cNvSpPr>
          <p:nvPr>
            <p:ph type="sldNum" sz="quarter" idx="12"/>
          </p:nvPr>
        </p:nvSpPr>
        <p:spPr>
          <a:ln/>
        </p:spPr>
        <p:txBody>
          <a:bodyPr/>
          <a:lstStyle>
            <a:lvl1pPr>
              <a:defRPr/>
            </a:lvl1pPr>
          </a:lstStyle>
          <a:p>
            <a:r>
              <a:rPr lang="en-US" altLang="en-US"/>
              <a:t>Slide </a:t>
            </a:r>
            <a:fld id="{BA625FCB-A09A-4A99-9DCA-D38D617E8F7A}"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8"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9" name="Rectangle 11"/>
          <p:cNvSpPr>
            <a:spLocks noGrp="1" noChangeArrowheads="1"/>
          </p:cNvSpPr>
          <p:nvPr>
            <p:ph type="sldNum" sz="quarter" idx="12"/>
          </p:nvPr>
        </p:nvSpPr>
        <p:spPr>
          <a:ln/>
        </p:spPr>
        <p:txBody>
          <a:bodyPr/>
          <a:lstStyle>
            <a:lvl1pPr>
              <a:defRPr/>
            </a:lvl1pPr>
          </a:lstStyle>
          <a:p>
            <a:r>
              <a:rPr lang="en-US" altLang="en-US"/>
              <a:t>Slide </a:t>
            </a:r>
            <a:fld id="{C349F4E2-0B59-471C-A1F1-534C6D704E58}"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4"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5" name="Rectangle 11"/>
          <p:cNvSpPr>
            <a:spLocks noGrp="1" noChangeArrowheads="1"/>
          </p:cNvSpPr>
          <p:nvPr>
            <p:ph type="sldNum" sz="quarter" idx="12"/>
          </p:nvPr>
        </p:nvSpPr>
        <p:spPr>
          <a:ln/>
        </p:spPr>
        <p:txBody>
          <a:bodyPr/>
          <a:lstStyle>
            <a:lvl1pPr>
              <a:defRPr/>
            </a:lvl1pPr>
          </a:lstStyle>
          <a:p>
            <a:r>
              <a:rPr lang="en-US" altLang="en-US"/>
              <a:t>Slide </a:t>
            </a:r>
            <a:fld id="{9FC977AB-13C2-4B64-8704-0193F08565AD}"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3"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4" name="Rectangle 11"/>
          <p:cNvSpPr>
            <a:spLocks noGrp="1" noChangeArrowheads="1"/>
          </p:cNvSpPr>
          <p:nvPr>
            <p:ph type="sldNum" sz="quarter" idx="12"/>
          </p:nvPr>
        </p:nvSpPr>
        <p:spPr>
          <a:ln/>
        </p:spPr>
        <p:txBody>
          <a:bodyPr/>
          <a:lstStyle>
            <a:lvl1pPr>
              <a:defRPr/>
            </a:lvl1pPr>
          </a:lstStyle>
          <a:p>
            <a:r>
              <a:rPr lang="en-US" altLang="en-US"/>
              <a:t>Slide </a:t>
            </a:r>
            <a:fld id="{0724B2C0-E713-48FB-A2E6-032EF387742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7" name="Rectangle 11"/>
          <p:cNvSpPr>
            <a:spLocks noGrp="1" noChangeArrowheads="1"/>
          </p:cNvSpPr>
          <p:nvPr>
            <p:ph type="sldNum" sz="quarter" idx="12"/>
          </p:nvPr>
        </p:nvSpPr>
        <p:spPr>
          <a:ln/>
        </p:spPr>
        <p:txBody>
          <a:bodyPr/>
          <a:lstStyle>
            <a:lvl1pPr>
              <a:defRPr/>
            </a:lvl1pPr>
          </a:lstStyle>
          <a:p>
            <a:r>
              <a:rPr lang="en-US" altLang="en-US"/>
              <a:t>Slide </a:t>
            </a:r>
            <a:fld id="{CADD6FDD-6C5D-4529-AA32-8722FE00906F}"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dt" sz="half" idx="10"/>
          </p:nvPr>
        </p:nvSpPr>
        <p:spPr>
          <a:ln/>
        </p:spPr>
        <p:txBody>
          <a:bodyPr/>
          <a:lstStyle>
            <a:lvl1pPr>
              <a:defRPr/>
            </a:lvl1pPr>
          </a:lstStyle>
          <a:p>
            <a:pPr>
              <a:defRPr/>
            </a:pPr>
            <a:r>
              <a:rPr lang="en-US"/>
              <a:t>January 13, 2015</a:t>
            </a:r>
          </a:p>
        </p:txBody>
      </p:sp>
      <p:sp>
        <p:nvSpPr>
          <p:cNvPr id="6" name="Rectangle 10"/>
          <p:cNvSpPr>
            <a:spLocks noGrp="1" noChangeArrowheads="1"/>
          </p:cNvSpPr>
          <p:nvPr>
            <p:ph type="ftr" sz="quarter" idx="11"/>
          </p:nvPr>
        </p:nvSpPr>
        <p:spPr>
          <a:ln/>
        </p:spPr>
        <p:txBody>
          <a:bodyPr/>
          <a:lstStyle>
            <a:lvl1pPr>
              <a:defRPr/>
            </a:lvl1pPr>
          </a:lstStyle>
          <a:p>
            <a:pPr>
              <a:defRPr/>
            </a:pPr>
            <a:r>
              <a:rPr lang="en-US"/>
              <a:t>Ventura County Watershed Protection District</a:t>
            </a:r>
          </a:p>
        </p:txBody>
      </p:sp>
      <p:sp>
        <p:nvSpPr>
          <p:cNvPr id="7" name="Rectangle 11"/>
          <p:cNvSpPr>
            <a:spLocks noGrp="1" noChangeArrowheads="1"/>
          </p:cNvSpPr>
          <p:nvPr>
            <p:ph type="sldNum" sz="quarter" idx="12"/>
          </p:nvPr>
        </p:nvSpPr>
        <p:spPr>
          <a:ln/>
        </p:spPr>
        <p:txBody>
          <a:bodyPr/>
          <a:lstStyle>
            <a:lvl1pPr>
              <a:defRPr/>
            </a:lvl1pPr>
          </a:lstStyle>
          <a:p>
            <a:r>
              <a:rPr lang="en-US" altLang="en-US"/>
              <a:t>Slide </a:t>
            </a:r>
            <a:fld id="{8C8ED026-653E-412C-B52D-01FDB3870E8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8686800" cy="4876800"/>
            <a:chOff x="0" y="0"/>
            <a:chExt cx="5472" cy="3072"/>
          </a:xfrm>
        </p:grpSpPr>
        <p:sp>
          <p:nvSpPr>
            <p:cNvPr id="1035" name="Rectangle 3"/>
            <p:cNvSpPr>
              <a:spLocks noChangeArrowheads="1"/>
            </p:cNvSpPr>
            <p:nvPr/>
          </p:nvSpPr>
          <p:spPr bwMode="auto">
            <a:xfrm>
              <a:off x="0" y="0"/>
              <a:ext cx="384" cy="307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grpSp>
          <p:nvGrpSpPr>
            <p:cNvPr id="1036" name="Group 4"/>
            <p:cNvGrpSpPr>
              <a:grpSpLocks/>
            </p:cNvGrpSpPr>
            <p:nvPr/>
          </p:nvGrpSpPr>
          <p:grpSpPr bwMode="auto">
            <a:xfrm>
              <a:off x="240" y="893"/>
              <a:ext cx="5232" cy="115"/>
              <a:chOff x="240" y="893"/>
              <a:chExt cx="5232" cy="115"/>
            </a:xfrm>
          </p:grpSpPr>
          <p:sp>
            <p:nvSpPr>
              <p:cNvPr id="1037" name="Rectangle 5"/>
              <p:cNvSpPr>
                <a:spLocks noChangeArrowheads="1"/>
              </p:cNvSpPr>
              <p:nvPr/>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sz="2400" smtClean="0">
                  <a:latin typeface="Times New Roman" panose="02020603050405020304" pitchFamily="18" charset="0"/>
                </a:endParaRPr>
              </a:p>
            </p:txBody>
          </p:sp>
          <p:sp>
            <p:nvSpPr>
              <p:cNvPr id="1038" name="Line 6"/>
              <p:cNvSpPr>
                <a:spLocks noChangeShapeType="1"/>
              </p:cNvSpPr>
              <p:nvPr/>
            </p:nvSpPr>
            <p:spPr bwMode="auto">
              <a:xfrm>
                <a:off x="240" y="941"/>
                <a:ext cx="5232" cy="0"/>
              </a:xfrm>
              <a:prstGeom prst="line">
                <a:avLst/>
              </a:prstGeom>
              <a:noFill/>
              <a:ln w="19050">
                <a:solidFill>
                  <a:schemeClr val="bg2"/>
                </a:solidFill>
                <a:round/>
                <a:headEnd/>
                <a:tailEnd/>
              </a:ln>
            </p:spPr>
            <p:txBody>
              <a:bodyPr/>
              <a:lstStyle/>
              <a:p>
                <a:endParaRPr lang="en-US"/>
              </a:p>
            </p:txBody>
          </p:sp>
        </p:grpSp>
      </p:grpSp>
      <p:sp>
        <p:nvSpPr>
          <p:cNvPr id="1027" name="Rectangle 7"/>
          <p:cNvSpPr>
            <a:spLocks noGrp="1" noChangeArrowheads="1"/>
          </p:cNvSpPr>
          <p:nvPr>
            <p:ph type="title"/>
          </p:nvPr>
        </p:nvSpPr>
        <p:spPr bwMode="auto">
          <a:xfrm>
            <a:off x="914400" y="277813"/>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8"/>
          <p:cNvSpPr>
            <a:spLocks noGrp="1" noChangeArrowheads="1"/>
          </p:cNvSpPr>
          <p:nvPr>
            <p:ph type="body" idx="1"/>
          </p:nvPr>
        </p:nvSpPr>
        <p:spPr bwMode="auto">
          <a:xfrm>
            <a:off x="914400" y="1600200"/>
            <a:ext cx="77724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7833" name="Rectangle 9"/>
          <p:cNvSpPr>
            <a:spLocks noGrp="1" noChangeArrowheads="1"/>
          </p:cNvSpPr>
          <p:nvPr>
            <p:ph type="dt" sz="half" idx="2"/>
          </p:nvPr>
        </p:nvSpPr>
        <p:spPr bwMode="auto">
          <a:xfrm>
            <a:off x="228600" y="6477000"/>
            <a:ext cx="1981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pPr>
              <a:defRPr/>
            </a:pPr>
            <a:r>
              <a:rPr lang="en-US"/>
              <a:t>January 13, 2015</a:t>
            </a:r>
          </a:p>
        </p:txBody>
      </p:sp>
      <p:sp>
        <p:nvSpPr>
          <p:cNvPr id="77834" name="Rectangle 10"/>
          <p:cNvSpPr>
            <a:spLocks noGrp="1" noChangeArrowheads="1"/>
          </p:cNvSpPr>
          <p:nvPr>
            <p:ph type="ftr" sz="quarter" idx="3"/>
          </p:nvPr>
        </p:nvSpPr>
        <p:spPr bwMode="auto">
          <a:xfrm>
            <a:off x="2286000" y="6477000"/>
            <a:ext cx="4572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pPr>
              <a:defRPr/>
            </a:pPr>
            <a:r>
              <a:rPr lang="en-US"/>
              <a:t>Ventura County Watershed Protection District</a:t>
            </a:r>
          </a:p>
        </p:txBody>
      </p:sp>
      <p:sp>
        <p:nvSpPr>
          <p:cNvPr id="77835" name="Rectangle 11"/>
          <p:cNvSpPr>
            <a:spLocks noGrp="1" noChangeArrowheads="1"/>
          </p:cNvSpPr>
          <p:nvPr>
            <p:ph type="sldNum" sz="quarter" idx="4"/>
          </p:nvPr>
        </p:nvSpPr>
        <p:spPr bwMode="auto">
          <a:xfrm>
            <a:off x="7010400" y="64770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r>
              <a:rPr lang="en-US" altLang="en-US"/>
              <a:t>Slide </a:t>
            </a:r>
            <a:fld id="{5A4487ED-D48A-4D45-A15D-E5260E2AE400}" type="slidenum">
              <a:rPr lang="en-US" altLang="en-US"/>
              <a:pPr/>
              <a:t>‹#›</a:t>
            </a:fld>
            <a:endParaRPr lang="en-US" altLang="en-US"/>
          </a:p>
        </p:txBody>
      </p:sp>
      <p:sp>
        <p:nvSpPr>
          <p:cNvPr id="1032" name="Line 12"/>
          <p:cNvSpPr>
            <a:spLocks noChangeShapeType="1"/>
          </p:cNvSpPr>
          <p:nvPr/>
        </p:nvSpPr>
        <p:spPr bwMode="auto">
          <a:xfrm>
            <a:off x="0" y="4876800"/>
            <a:ext cx="609600" cy="0"/>
          </a:xfrm>
          <a:prstGeom prst="line">
            <a:avLst/>
          </a:prstGeom>
          <a:noFill/>
          <a:ln w="44450">
            <a:solidFill>
              <a:schemeClr val="bg2"/>
            </a:solidFill>
            <a:round/>
            <a:headEnd/>
            <a:tailEnd/>
          </a:ln>
        </p:spPr>
        <p:txBody>
          <a:bodyPr/>
          <a:lstStyle/>
          <a:p>
            <a:endParaRPr lang="en-US"/>
          </a:p>
        </p:txBody>
      </p:sp>
      <p:pic>
        <p:nvPicPr>
          <p:cNvPr id="1033" name="Picture 13" descr="vcsealcolor150x150"/>
          <p:cNvPicPr>
            <a:picLocks noChangeAspect="1" noChangeArrowheads="1"/>
          </p:cNvPicPr>
          <p:nvPr/>
        </p:nvPicPr>
        <p:blipFill>
          <a:blip r:embed="rId14" cstate="print"/>
          <a:srcRect/>
          <a:stretch>
            <a:fillRect/>
          </a:stretch>
        </p:blipFill>
        <p:spPr bwMode="auto">
          <a:xfrm>
            <a:off x="34925" y="584200"/>
            <a:ext cx="533400" cy="533400"/>
          </a:xfrm>
          <a:prstGeom prst="rect">
            <a:avLst/>
          </a:prstGeom>
          <a:noFill/>
          <a:ln w="9525">
            <a:noFill/>
            <a:miter lim="800000"/>
            <a:headEnd/>
            <a:tailEnd/>
          </a:ln>
        </p:spPr>
      </p:pic>
      <p:sp>
        <p:nvSpPr>
          <p:cNvPr id="1034" name="Text Box 14"/>
          <p:cNvSpPr txBox="1">
            <a:spLocks noChangeArrowheads="1"/>
          </p:cNvSpPr>
          <p:nvPr/>
        </p:nvSpPr>
        <p:spPr bwMode="auto">
          <a:xfrm rot="-5400000">
            <a:off x="-1327943" y="2986881"/>
            <a:ext cx="3276600" cy="366713"/>
          </a:xfrm>
          <a:prstGeom prst="rect">
            <a:avLst/>
          </a:prstGeom>
          <a:noFill/>
          <a:ln>
            <a:noFill/>
          </a:ln>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mtClean="0"/>
              <a:t>Public Works Agency</a:t>
            </a:r>
          </a:p>
        </p:txBody>
      </p:sp>
    </p:spTree>
  </p:cSld>
  <p:clrMap bg1="lt1" tx1="dk1" bg2="lt2" tx2="dk2" accent1="accent1" accent2="accent2" accent3="accent3" accent4="accent4" accent5="accent5" accent6="accent6" hlink="hlink" folHlink="folHlink"/>
  <p:sldLayoutIdLst>
    <p:sldLayoutId id="2147484450" r:id="rId1"/>
    <p:sldLayoutId id="2147484439" r:id="rId2"/>
    <p:sldLayoutId id="2147484440" r:id="rId3"/>
    <p:sldLayoutId id="2147484441" r:id="rId4"/>
    <p:sldLayoutId id="2147484442" r:id="rId5"/>
    <p:sldLayoutId id="2147484443" r:id="rId6"/>
    <p:sldLayoutId id="2147484444" r:id="rId7"/>
    <p:sldLayoutId id="2147484445" r:id="rId8"/>
    <p:sldLayoutId id="2147484446" r:id="rId9"/>
    <p:sldLayoutId id="2147484447" r:id="rId10"/>
    <p:sldLayoutId id="2147484448" r:id="rId11"/>
    <p:sldLayoutId id="2147484449" r:id="rId12"/>
  </p:sldLayoutIdLst>
  <p:timing>
    <p:tnLst>
      <p:par>
        <p:cTn id="1" dur="indefinite" restart="never" nodeType="tmRoot"/>
      </p:par>
    </p:tnLst>
  </p:timing>
  <p:hf hdr="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3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3"/>
          <p:cNvSpPr>
            <a:spLocks noGrp="1" noChangeArrowheads="1"/>
          </p:cNvSpPr>
          <p:nvPr>
            <p:ph type="dt" sz="quarter" idx="10"/>
          </p:nvPr>
        </p:nvSpPr>
        <p:spPr>
          <a:noFill/>
        </p:spPr>
        <p:txBody>
          <a:bodyPr/>
          <a:lstStyle/>
          <a:p>
            <a:r>
              <a:rPr lang="en-US" altLang="en-US" smtClean="0"/>
              <a:t>January 13, 2015</a:t>
            </a:r>
          </a:p>
        </p:txBody>
      </p:sp>
      <p:sp>
        <p:nvSpPr>
          <p:cNvPr id="5123" name="Rectangle 14"/>
          <p:cNvSpPr>
            <a:spLocks noGrp="1" noChangeArrowheads="1"/>
          </p:cNvSpPr>
          <p:nvPr>
            <p:ph type="ftr" sz="quarter" idx="11"/>
          </p:nvPr>
        </p:nvSpPr>
        <p:spPr>
          <a:noFill/>
        </p:spPr>
        <p:txBody>
          <a:bodyPr/>
          <a:lstStyle/>
          <a:p>
            <a:r>
              <a:rPr lang="en-US" altLang="en-US" smtClean="0"/>
              <a:t>Ventura County Watershed Protection District</a:t>
            </a:r>
          </a:p>
        </p:txBody>
      </p:sp>
      <p:sp>
        <p:nvSpPr>
          <p:cNvPr id="5124" name="Rectangle 4"/>
          <p:cNvSpPr>
            <a:spLocks noGrp="1" noChangeArrowheads="1"/>
          </p:cNvSpPr>
          <p:nvPr>
            <p:ph type="ctrTitle"/>
          </p:nvPr>
        </p:nvSpPr>
        <p:spPr/>
        <p:txBody>
          <a:bodyPr/>
          <a:lstStyle/>
          <a:p>
            <a:pPr algn="ctr" eaLnBrk="1" hangingPunct="1"/>
            <a:r>
              <a:rPr lang="en-US" altLang="en-US" smtClean="0"/>
              <a:t>J Street Drain Project</a:t>
            </a:r>
          </a:p>
        </p:txBody>
      </p:sp>
      <p:sp>
        <p:nvSpPr>
          <p:cNvPr id="5125" name="Rectangle 5"/>
          <p:cNvSpPr>
            <a:spLocks noGrp="1" noChangeArrowheads="1"/>
          </p:cNvSpPr>
          <p:nvPr>
            <p:ph type="subTitle" idx="1"/>
          </p:nvPr>
        </p:nvSpPr>
        <p:spPr/>
        <p:txBody>
          <a:bodyPr/>
          <a:lstStyle/>
          <a:p>
            <a:pPr eaLnBrk="1" hangingPunct="1"/>
            <a:r>
              <a:rPr lang="en-US" altLang="en-US" smtClean="0"/>
              <a:t>Addendum to </a:t>
            </a:r>
          </a:p>
          <a:p>
            <a:pPr eaLnBrk="1" hangingPunct="1"/>
            <a:r>
              <a:rPr lang="en-US" altLang="en-US" smtClean="0"/>
              <a:t>Environmental Impact Report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altLang="en-US" smtClean="0"/>
              <a:t>January 13, 2015</a:t>
            </a:r>
          </a:p>
        </p:txBody>
      </p:sp>
      <p:sp>
        <p:nvSpPr>
          <p:cNvPr id="23555" name="Footer Placeholder 4"/>
          <p:cNvSpPr>
            <a:spLocks noGrp="1"/>
          </p:cNvSpPr>
          <p:nvPr>
            <p:ph type="ftr" sz="quarter" idx="11"/>
          </p:nvPr>
        </p:nvSpPr>
        <p:spPr>
          <a:noFill/>
        </p:spPr>
        <p:txBody>
          <a:bodyPr/>
          <a:lstStyle/>
          <a:p>
            <a:r>
              <a:rPr lang="en-US" altLang="en-US" smtClean="0"/>
              <a:t>Ventura County Watershed Protection District</a:t>
            </a:r>
          </a:p>
        </p:txBody>
      </p:sp>
      <p:sp>
        <p:nvSpPr>
          <p:cNvPr id="81925" name="Text Box 5"/>
          <p:cNvSpPr txBox="1">
            <a:spLocks noChangeArrowheads="1"/>
          </p:cNvSpPr>
          <p:nvPr/>
        </p:nvSpPr>
        <p:spPr bwMode="auto">
          <a:xfrm>
            <a:off x="630238" y="254000"/>
            <a:ext cx="7867650" cy="1200150"/>
          </a:xfrm>
          <a:prstGeom prst="rect">
            <a:avLst/>
          </a:prstGeom>
          <a:noFill/>
          <a:ln w="9525">
            <a:noFill/>
            <a:miter lim="800000"/>
            <a:headEnd/>
            <a:tailEnd/>
          </a:ln>
          <a:effectLst/>
        </p:spPr>
        <p:txBody>
          <a:bodyPr>
            <a:spAutoFit/>
          </a:bodyPr>
          <a:lstStyle/>
          <a:p>
            <a:pPr algn="ctr" eaLnBrk="1" hangingPunct="1">
              <a:defRPr/>
            </a:pPr>
            <a:r>
              <a:rPr lang="en-US" sz="3600" b="1" dirty="0">
                <a:solidFill>
                  <a:srgbClr val="F6B116"/>
                </a:solidFill>
                <a:effectLst>
                  <a:outerShdw blurRad="38100" dist="38100" dir="2700000" algn="tl">
                    <a:srgbClr val="000000"/>
                  </a:outerShdw>
                </a:effectLst>
                <a:latin typeface="Gill Sans MT" pitchFamily="34" charset="0"/>
              </a:rPr>
              <a:t>EXISTING VIEW</a:t>
            </a:r>
          </a:p>
          <a:p>
            <a:pPr algn="ctr" eaLnBrk="1" hangingPunct="1">
              <a:defRPr/>
            </a:pPr>
            <a:r>
              <a:rPr lang="en-US" sz="3600" b="1" dirty="0">
                <a:solidFill>
                  <a:srgbClr val="F6B116"/>
                </a:solidFill>
                <a:effectLst>
                  <a:outerShdw blurRad="38100" dist="38100" dir="2700000" algn="tl">
                    <a:srgbClr val="000000"/>
                  </a:outerShdw>
                </a:effectLst>
                <a:latin typeface="Gill Sans MT" pitchFamily="34" charset="0"/>
              </a:rPr>
              <a:t>HUENEME ROAD AT J STREET</a:t>
            </a:r>
          </a:p>
        </p:txBody>
      </p:sp>
      <p:pic>
        <p:nvPicPr>
          <p:cNvPr id="23557" name="Picture 1"/>
          <p:cNvPicPr>
            <a:picLocks noChangeAspect="1"/>
          </p:cNvPicPr>
          <p:nvPr/>
        </p:nvPicPr>
        <p:blipFill>
          <a:blip r:embed="rId3" cstate="print"/>
          <a:srcRect l="7506" t="1466" r="8617" b="13409"/>
          <a:stretch>
            <a:fillRect/>
          </a:stretch>
        </p:blipFill>
        <p:spPr bwMode="auto">
          <a:xfrm>
            <a:off x="692150" y="2049463"/>
            <a:ext cx="8340725" cy="3832225"/>
          </a:xfrm>
          <a:prstGeom prst="rect">
            <a:avLst/>
          </a:prstGeom>
          <a:noFill/>
          <a:ln w="53975">
            <a:solidFill>
              <a:schemeClr val="accent1"/>
            </a:solidFill>
            <a:miter lim="800000"/>
            <a:headEnd/>
            <a:tailEnd/>
          </a:ln>
        </p:spPr>
      </p:pic>
      <p:sp>
        <p:nvSpPr>
          <p:cNvPr id="23558" name="Slide Number Placeholder 1"/>
          <p:cNvSpPr>
            <a:spLocks noGrp="1"/>
          </p:cNvSpPr>
          <p:nvPr>
            <p:ph type="sldNum" sz="quarter" idx="12"/>
          </p:nvPr>
        </p:nvSpPr>
        <p:spPr>
          <a:noFill/>
        </p:spPr>
        <p:txBody>
          <a:bodyPr/>
          <a:lstStyle/>
          <a:p>
            <a:r>
              <a:rPr lang="en-US" altLang="en-US"/>
              <a:t>Slide </a:t>
            </a:r>
            <a:fld id="{F4D55E71-150F-45B9-8921-E26B2977996F}" type="slidenum">
              <a:rPr lang="en-US" altLang="en-US"/>
              <a:pPr/>
              <a:t>10</a:t>
            </a:fld>
            <a:endParaRPr lang="en-US"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altLang="en-US" smtClean="0"/>
              <a:t>January 13, 2015</a:t>
            </a:r>
          </a:p>
        </p:txBody>
      </p:sp>
      <p:sp>
        <p:nvSpPr>
          <p:cNvPr id="25603" name="Footer Placeholder 4"/>
          <p:cNvSpPr>
            <a:spLocks noGrp="1"/>
          </p:cNvSpPr>
          <p:nvPr>
            <p:ph type="ftr" sz="quarter" idx="11"/>
          </p:nvPr>
        </p:nvSpPr>
        <p:spPr>
          <a:noFill/>
        </p:spPr>
        <p:txBody>
          <a:bodyPr/>
          <a:lstStyle/>
          <a:p>
            <a:r>
              <a:rPr lang="en-US" altLang="en-US" smtClean="0"/>
              <a:t>Ventura County Watershed Protection District</a:t>
            </a:r>
          </a:p>
        </p:txBody>
      </p:sp>
      <p:sp>
        <p:nvSpPr>
          <p:cNvPr id="81925" name="Text Box 5"/>
          <p:cNvSpPr txBox="1">
            <a:spLocks noChangeArrowheads="1"/>
          </p:cNvSpPr>
          <p:nvPr/>
        </p:nvSpPr>
        <p:spPr bwMode="auto">
          <a:xfrm>
            <a:off x="630238" y="254000"/>
            <a:ext cx="7867650" cy="1200150"/>
          </a:xfrm>
          <a:prstGeom prst="rect">
            <a:avLst/>
          </a:prstGeom>
          <a:noFill/>
          <a:ln w="9525">
            <a:noFill/>
            <a:miter lim="800000"/>
            <a:headEnd/>
            <a:tailEnd/>
          </a:ln>
          <a:effectLst/>
        </p:spPr>
        <p:txBody>
          <a:bodyPr>
            <a:spAutoFit/>
          </a:bodyPr>
          <a:lstStyle/>
          <a:p>
            <a:pPr algn="ctr" eaLnBrk="1" hangingPunct="1">
              <a:defRPr/>
            </a:pPr>
            <a:r>
              <a:rPr lang="en-US" sz="3600" b="1" dirty="0">
                <a:solidFill>
                  <a:srgbClr val="F6B116"/>
                </a:solidFill>
                <a:effectLst>
                  <a:outerShdw blurRad="38100" dist="38100" dir="2700000" algn="tl">
                    <a:srgbClr val="000000"/>
                  </a:outerShdw>
                </a:effectLst>
                <a:latin typeface="Gill Sans MT" pitchFamily="34" charset="0"/>
              </a:rPr>
              <a:t>POSSIBLE PARK ENTRANCE</a:t>
            </a:r>
          </a:p>
          <a:p>
            <a:pPr algn="ctr" eaLnBrk="1" hangingPunct="1">
              <a:defRPr/>
            </a:pPr>
            <a:r>
              <a:rPr lang="en-US" sz="3600" b="1" dirty="0">
                <a:solidFill>
                  <a:srgbClr val="F6B116"/>
                </a:solidFill>
                <a:effectLst>
                  <a:outerShdw blurRad="38100" dist="38100" dir="2700000" algn="tl">
                    <a:srgbClr val="000000"/>
                  </a:outerShdw>
                </a:effectLst>
                <a:latin typeface="Gill Sans MT" pitchFamily="34" charset="0"/>
              </a:rPr>
              <a:t>HUENEME ROAD AT J STREET</a:t>
            </a:r>
          </a:p>
        </p:txBody>
      </p:sp>
      <p:pic>
        <p:nvPicPr>
          <p:cNvPr id="25605" name="Picture 2"/>
          <p:cNvPicPr>
            <a:picLocks noChangeAspect="1"/>
          </p:cNvPicPr>
          <p:nvPr/>
        </p:nvPicPr>
        <p:blipFill>
          <a:blip r:embed="rId3" cstate="print"/>
          <a:srcRect l="17511" r="7092"/>
          <a:stretch>
            <a:fillRect/>
          </a:stretch>
        </p:blipFill>
        <p:spPr bwMode="auto">
          <a:xfrm>
            <a:off x="806450" y="1747838"/>
            <a:ext cx="8121650" cy="4479925"/>
          </a:xfrm>
          <a:prstGeom prst="rect">
            <a:avLst/>
          </a:prstGeom>
          <a:noFill/>
          <a:ln w="53975">
            <a:solidFill>
              <a:schemeClr val="accent1"/>
            </a:solidFill>
            <a:miter lim="800000"/>
            <a:headEnd/>
            <a:tailEnd/>
          </a:ln>
        </p:spPr>
      </p:pic>
      <p:sp>
        <p:nvSpPr>
          <p:cNvPr id="25606" name="Slide Number Placeholder 1"/>
          <p:cNvSpPr>
            <a:spLocks noGrp="1"/>
          </p:cNvSpPr>
          <p:nvPr>
            <p:ph type="sldNum" sz="quarter" idx="12"/>
          </p:nvPr>
        </p:nvSpPr>
        <p:spPr>
          <a:noFill/>
        </p:spPr>
        <p:txBody>
          <a:bodyPr/>
          <a:lstStyle/>
          <a:p>
            <a:r>
              <a:rPr lang="en-US" altLang="en-US"/>
              <a:t>Slide </a:t>
            </a:r>
            <a:fld id="{A984A0ED-D46C-4561-A3C2-A81EA44CADB6}" type="slidenum">
              <a:rPr lang="en-US" altLang="en-US"/>
              <a:pPr/>
              <a:t>11</a:t>
            </a:fld>
            <a:endParaRPr lang="en-US" alt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612775" y="266700"/>
            <a:ext cx="8531225" cy="1004888"/>
          </a:xfrm>
        </p:spPr>
        <p:txBody>
          <a:bodyPr/>
          <a:lstStyle/>
          <a:p>
            <a:pPr algn="ctr" eaLnBrk="1" hangingPunct="1">
              <a:defRPr/>
            </a:pPr>
            <a:r>
              <a:rPr lang="en-US" sz="4400" b="1" dirty="0" smtClean="0">
                <a:solidFill>
                  <a:srgbClr val="F6B116"/>
                </a:solidFill>
                <a:effectLst>
                  <a:outerShdw blurRad="38100" dist="38100" dir="2700000" algn="tl">
                    <a:srgbClr val="000000"/>
                  </a:outerShdw>
                </a:effectLst>
                <a:latin typeface="Gill Sans MT" pitchFamily="34" charset="0"/>
              </a:rPr>
              <a:t>ADDENDUM TO THE</a:t>
            </a:r>
            <a:br>
              <a:rPr lang="en-US" sz="4400" b="1" dirty="0" smtClean="0">
                <a:solidFill>
                  <a:srgbClr val="F6B116"/>
                </a:solidFill>
                <a:effectLst>
                  <a:outerShdw blurRad="38100" dist="38100" dir="2700000" algn="tl">
                    <a:srgbClr val="000000"/>
                  </a:outerShdw>
                </a:effectLst>
                <a:latin typeface="Gill Sans MT" pitchFamily="34" charset="0"/>
              </a:rPr>
            </a:br>
            <a:r>
              <a:rPr lang="en-US" sz="4400" b="1" dirty="0" smtClean="0">
                <a:solidFill>
                  <a:srgbClr val="F6B116"/>
                </a:solidFill>
                <a:effectLst>
                  <a:outerShdw blurRad="38100" dist="38100" dir="2700000" algn="tl">
                    <a:srgbClr val="000000"/>
                  </a:outerShdw>
                </a:effectLst>
                <a:latin typeface="Gill Sans MT" pitchFamily="34" charset="0"/>
              </a:rPr>
              <a:t>J ST DRAIN EIR</a:t>
            </a:r>
          </a:p>
        </p:txBody>
      </p:sp>
      <p:sp>
        <p:nvSpPr>
          <p:cNvPr id="27651" name="Rectangle 3"/>
          <p:cNvSpPr>
            <a:spLocks noGrp="1" noChangeArrowheads="1"/>
          </p:cNvSpPr>
          <p:nvPr>
            <p:ph sz="half" idx="1"/>
          </p:nvPr>
        </p:nvSpPr>
        <p:spPr>
          <a:xfrm>
            <a:off x="914400" y="2638425"/>
            <a:ext cx="3810000" cy="4033838"/>
          </a:xfrm>
        </p:spPr>
        <p:txBody>
          <a:bodyPr/>
          <a:lstStyle/>
          <a:p>
            <a:pPr eaLnBrk="1" hangingPunct="1"/>
            <a:r>
              <a:rPr lang="en-US" altLang="en-US" sz="2400" smtClean="0"/>
              <a:t>Visual Resources</a:t>
            </a:r>
          </a:p>
          <a:p>
            <a:pPr eaLnBrk="1" hangingPunct="1"/>
            <a:r>
              <a:rPr lang="en-US" altLang="en-US" sz="2400" smtClean="0"/>
              <a:t>Biological Resources</a:t>
            </a:r>
          </a:p>
          <a:p>
            <a:pPr eaLnBrk="1" hangingPunct="1"/>
            <a:r>
              <a:rPr lang="en-US" altLang="en-US" sz="2400" smtClean="0"/>
              <a:t>Water Resources and Hydraulic Hazards</a:t>
            </a:r>
          </a:p>
          <a:p>
            <a:pPr eaLnBrk="1" hangingPunct="1"/>
            <a:r>
              <a:rPr lang="en-US" altLang="en-US" sz="2400" smtClean="0"/>
              <a:t>Transportation and Circulation</a:t>
            </a:r>
          </a:p>
          <a:p>
            <a:pPr eaLnBrk="1" hangingPunct="1"/>
            <a:r>
              <a:rPr lang="en-US" altLang="en-US" sz="2400" smtClean="0"/>
              <a:t>Noise and Vibration</a:t>
            </a:r>
          </a:p>
          <a:p>
            <a:pPr eaLnBrk="1" hangingPunct="1"/>
            <a:r>
              <a:rPr lang="en-US" altLang="en-US" sz="2400" smtClean="0"/>
              <a:t>Geologic and Seismic Hazards</a:t>
            </a:r>
          </a:p>
          <a:p>
            <a:pPr eaLnBrk="1" hangingPunct="1"/>
            <a:endParaRPr lang="en-US" altLang="en-US" sz="2400" smtClean="0"/>
          </a:p>
          <a:p>
            <a:pPr eaLnBrk="1" hangingPunct="1">
              <a:buFont typeface="Wingdings" pitchFamily="2" charset="2"/>
              <a:buNone/>
            </a:pPr>
            <a:endParaRPr lang="en-US" altLang="en-US" sz="2400" smtClean="0"/>
          </a:p>
          <a:p>
            <a:pPr lvl="2" eaLnBrk="1" hangingPunct="1"/>
            <a:endParaRPr lang="en-US" altLang="en-US" sz="2100" smtClean="0"/>
          </a:p>
          <a:p>
            <a:pPr lvl="2" eaLnBrk="1" hangingPunct="1">
              <a:buFont typeface="Wingdings" pitchFamily="2" charset="2"/>
              <a:buNone/>
            </a:pPr>
            <a:endParaRPr lang="en-US" altLang="en-US" sz="2100" smtClean="0"/>
          </a:p>
          <a:p>
            <a:pPr lvl="1" eaLnBrk="1" hangingPunct="1"/>
            <a:endParaRPr lang="en-US" altLang="en-US" sz="2200" smtClean="0"/>
          </a:p>
        </p:txBody>
      </p:sp>
      <p:sp>
        <p:nvSpPr>
          <p:cNvPr id="27652" name="Content Placeholder 4"/>
          <p:cNvSpPr>
            <a:spLocks noGrp="1"/>
          </p:cNvSpPr>
          <p:nvPr>
            <p:ph sz="half" idx="2"/>
          </p:nvPr>
        </p:nvSpPr>
        <p:spPr>
          <a:xfrm>
            <a:off x="4876800" y="2638425"/>
            <a:ext cx="3810000" cy="4287838"/>
          </a:xfrm>
        </p:spPr>
        <p:txBody>
          <a:bodyPr/>
          <a:lstStyle/>
          <a:p>
            <a:pPr eaLnBrk="1" hangingPunct="1"/>
            <a:r>
              <a:rPr lang="en-US" altLang="en-US" sz="2400" smtClean="0"/>
              <a:t>Hazardous Materials</a:t>
            </a:r>
          </a:p>
          <a:p>
            <a:pPr eaLnBrk="1" hangingPunct="1"/>
            <a:r>
              <a:rPr lang="en-US" altLang="en-US" sz="2400" smtClean="0"/>
              <a:t>Cultural Resources</a:t>
            </a:r>
          </a:p>
          <a:p>
            <a:pPr eaLnBrk="1" hangingPunct="1"/>
            <a:r>
              <a:rPr lang="en-US" altLang="en-US" sz="2400" smtClean="0"/>
              <a:t>Waste Treatment and Disposal</a:t>
            </a:r>
          </a:p>
          <a:p>
            <a:pPr eaLnBrk="1" hangingPunct="1"/>
            <a:r>
              <a:rPr lang="en-US" altLang="en-US" sz="2400" smtClean="0"/>
              <a:t>Public Health</a:t>
            </a:r>
          </a:p>
          <a:p>
            <a:pPr eaLnBrk="1" hangingPunct="1"/>
            <a:r>
              <a:rPr lang="en-US" altLang="en-US" sz="2400" smtClean="0"/>
              <a:t>Greenhouse Gas Emissions</a:t>
            </a:r>
          </a:p>
          <a:p>
            <a:pPr eaLnBrk="1" hangingPunct="1"/>
            <a:endParaRPr lang="en-US" altLang="en-US" smtClean="0"/>
          </a:p>
          <a:p>
            <a:endParaRPr lang="en-US" altLang="en-US" smtClean="0"/>
          </a:p>
        </p:txBody>
      </p:sp>
      <p:sp>
        <p:nvSpPr>
          <p:cNvPr id="27653" name="Date Placeholder 1"/>
          <p:cNvSpPr>
            <a:spLocks noGrp="1"/>
          </p:cNvSpPr>
          <p:nvPr>
            <p:ph type="dt" sz="quarter" idx="10"/>
          </p:nvPr>
        </p:nvSpPr>
        <p:spPr>
          <a:noFill/>
        </p:spPr>
        <p:txBody>
          <a:bodyPr/>
          <a:lstStyle/>
          <a:p>
            <a:r>
              <a:rPr lang="en-US" altLang="en-US" smtClean="0"/>
              <a:t>January 13, 2015</a:t>
            </a:r>
          </a:p>
        </p:txBody>
      </p:sp>
      <p:sp>
        <p:nvSpPr>
          <p:cNvPr id="27654"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27655" name="Slide Number Placeholder 2"/>
          <p:cNvSpPr>
            <a:spLocks noGrp="1"/>
          </p:cNvSpPr>
          <p:nvPr>
            <p:ph type="sldNum" sz="quarter" idx="12"/>
          </p:nvPr>
        </p:nvSpPr>
        <p:spPr>
          <a:noFill/>
        </p:spPr>
        <p:txBody>
          <a:bodyPr/>
          <a:lstStyle/>
          <a:p>
            <a:r>
              <a:rPr lang="en-US" altLang="en-US"/>
              <a:t>Slide </a:t>
            </a:r>
            <a:fld id="{ABFEC93A-651A-413A-8BFC-83203ACBC1B1}" type="slidenum">
              <a:rPr lang="en-US" altLang="en-US"/>
              <a:pPr/>
              <a:t>12</a:t>
            </a:fld>
            <a:endParaRPr lang="en-US" altLang="en-US"/>
          </a:p>
        </p:txBody>
      </p:sp>
      <p:sp>
        <p:nvSpPr>
          <p:cNvPr id="9" name="Rectangle 2"/>
          <p:cNvSpPr txBox="1">
            <a:spLocks noChangeArrowheads="1"/>
          </p:cNvSpPr>
          <p:nvPr/>
        </p:nvSpPr>
        <p:spPr bwMode="auto">
          <a:xfrm>
            <a:off x="706438" y="1550988"/>
            <a:ext cx="8208962"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Times New Roman" pitchFamily="18" charset="0"/>
              </a:defRPr>
            </a:lvl2pPr>
            <a:lvl3pPr algn="l" rtl="0" eaLnBrk="0" fontAlgn="base" hangingPunct="0">
              <a:spcBef>
                <a:spcPct val="0"/>
              </a:spcBef>
              <a:spcAft>
                <a:spcPct val="0"/>
              </a:spcAft>
              <a:defRPr sz="4200">
                <a:solidFill>
                  <a:schemeClr val="tx2"/>
                </a:solidFill>
                <a:latin typeface="Times New Roman" pitchFamily="18" charset="0"/>
              </a:defRPr>
            </a:lvl3pPr>
            <a:lvl4pPr algn="l" rtl="0" eaLnBrk="0" fontAlgn="base" hangingPunct="0">
              <a:spcBef>
                <a:spcPct val="0"/>
              </a:spcBef>
              <a:spcAft>
                <a:spcPct val="0"/>
              </a:spcAft>
              <a:defRPr sz="4200">
                <a:solidFill>
                  <a:schemeClr val="tx2"/>
                </a:solidFill>
                <a:latin typeface="Times New Roman" pitchFamily="18" charset="0"/>
              </a:defRPr>
            </a:lvl4pPr>
            <a:lvl5pPr algn="l" rtl="0" eaLnBrk="0" fontAlgn="base" hangingPunct="0">
              <a:spcBef>
                <a:spcPct val="0"/>
              </a:spcBef>
              <a:spcAft>
                <a:spcPct val="0"/>
              </a:spcAft>
              <a:defRPr sz="4200">
                <a:solidFill>
                  <a:schemeClr val="tx2"/>
                </a:solidFill>
                <a:latin typeface="Times New Roman" pitchFamily="18" charset="0"/>
              </a:defRPr>
            </a:lvl5pPr>
            <a:lvl6pPr marL="457200" algn="l" rtl="0" fontAlgn="base">
              <a:spcBef>
                <a:spcPct val="0"/>
              </a:spcBef>
              <a:spcAft>
                <a:spcPct val="0"/>
              </a:spcAft>
              <a:defRPr sz="4200">
                <a:solidFill>
                  <a:schemeClr val="tx2"/>
                </a:solidFill>
                <a:latin typeface="Times New Roman" pitchFamily="18" charset="0"/>
              </a:defRPr>
            </a:lvl6pPr>
            <a:lvl7pPr marL="914400" algn="l" rtl="0" fontAlgn="base">
              <a:spcBef>
                <a:spcPct val="0"/>
              </a:spcBef>
              <a:spcAft>
                <a:spcPct val="0"/>
              </a:spcAft>
              <a:defRPr sz="4200">
                <a:solidFill>
                  <a:schemeClr val="tx2"/>
                </a:solidFill>
                <a:latin typeface="Times New Roman" pitchFamily="18" charset="0"/>
              </a:defRPr>
            </a:lvl7pPr>
            <a:lvl8pPr marL="1371600" algn="l" rtl="0" fontAlgn="base">
              <a:spcBef>
                <a:spcPct val="0"/>
              </a:spcBef>
              <a:spcAft>
                <a:spcPct val="0"/>
              </a:spcAft>
              <a:defRPr sz="4200">
                <a:solidFill>
                  <a:schemeClr val="tx2"/>
                </a:solidFill>
                <a:latin typeface="Times New Roman" pitchFamily="18" charset="0"/>
              </a:defRPr>
            </a:lvl8pPr>
            <a:lvl9pPr marL="1828800" algn="l" rtl="0" fontAlgn="base">
              <a:spcBef>
                <a:spcPct val="0"/>
              </a:spcBef>
              <a:spcAft>
                <a:spcPct val="0"/>
              </a:spcAft>
              <a:defRPr sz="4200">
                <a:solidFill>
                  <a:schemeClr val="tx2"/>
                </a:solidFill>
                <a:latin typeface="Times New Roman" pitchFamily="18" charset="0"/>
              </a:defRPr>
            </a:lvl9pPr>
          </a:lstStyle>
          <a:p>
            <a:pPr eaLnBrk="1" hangingPunct="1">
              <a:defRPr/>
            </a:pPr>
            <a:r>
              <a:rPr lang="en-US" sz="2800" b="1" kern="0" dirty="0" smtClean="0">
                <a:solidFill>
                  <a:schemeClr val="tx1"/>
                </a:solidFill>
                <a:latin typeface="+mn-lt"/>
              </a:rPr>
              <a:t>Potentially Significant Impacts are Similar to the EIR and Mitigated Below a Significant Level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1"/>
          <p:cNvSpPr>
            <a:spLocks noGrp="1"/>
          </p:cNvSpPr>
          <p:nvPr>
            <p:ph type="dt" sz="quarter" idx="10"/>
          </p:nvPr>
        </p:nvSpPr>
        <p:spPr>
          <a:noFill/>
        </p:spPr>
        <p:txBody>
          <a:bodyPr/>
          <a:lstStyle/>
          <a:p>
            <a:r>
              <a:rPr lang="en-US" altLang="en-US" smtClean="0"/>
              <a:t>January 13, 2015</a:t>
            </a:r>
          </a:p>
        </p:txBody>
      </p:sp>
      <p:sp>
        <p:nvSpPr>
          <p:cNvPr id="29699"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2" name="Rectangle 2"/>
          <p:cNvSpPr>
            <a:spLocks noGrp="1" noChangeArrowheads="1"/>
          </p:cNvSpPr>
          <p:nvPr>
            <p:ph type="title" idx="4294967295"/>
          </p:nvPr>
        </p:nvSpPr>
        <p:spPr/>
        <p:txBody>
          <a:bodyPr/>
          <a:lstStyle/>
          <a:p>
            <a:pPr algn="ctr" eaLnBrk="1" hangingPunct="1">
              <a:defRPr/>
            </a:pPr>
            <a:r>
              <a:rPr lang="en-US" sz="4400" b="1" dirty="0" smtClean="0">
                <a:solidFill>
                  <a:srgbClr val="F6B116"/>
                </a:solidFill>
                <a:effectLst>
                  <a:outerShdw blurRad="38100" dist="38100" dir="2700000" algn="tl">
                    <a:srgbClr val="000000"/>
                  </a:outerShdw>
                </a:effectLst>
                <a:latin typeface="Gill Sans MT" pitchFamily="34" charset="0"/>
              </a:rPr>
              <a:t>MITIGATION REVISION</a:t>
            </a:r>
          </a:p>
        </p:txBody>
      </p:sp>
      <p:sp>
        <p:nvSpPr>
          <p:cNvPr id="29701" name="Rectangle 3"/>
          <p:cNvSpPr>
            <a:spLocks noGrp="1" noChangeArrowheads="1"/>
          </p:cNvSpPr>
          <p:nvPr>
            <p:ph type="body" idx="4294967295"/>
          </p:nvPr>
        </p:nvSpPr>
        <p:spPr>
          <a:xfrm>
            <a:off x="609600" y="1471613"/>
            <a:ext cx="8229600" cy="5086350"/>
          </a:xfrm>
        </p:spPr>
        <p:txBody>
          <a:bodyPr/>
          <a:lstStyle/>
          <a:p>
            <a:pPr eaLnBrk="1" hangingPunct="1"/>
            <a:r>
              <a:rPr lang="en-US" altLang="en-US" b="1" smtClean="0"/>
              <a:t>Visual Resources: Mitigation Measure VIS-1</a:t>
            </a:r>
          </a:p>
          <a:p>
            <a:pPr lvl="1" eaLnBrk="1" hangingPunct="1">
              <a:spcAft>
                <a:spcPts val="1200"/>
              </a:spcAft>
            </a:pPr>
            <a:r>
              <a:rPr lang="en-US" altLang="en-US" sz="2000" u="sng" smtClean="0"/>
              <a:t>Previous:</a:t>
            </a:r>
            <a:r>
              <a:rPr lang="en-US" altLang="en-US" sz="2000" smtClean="0"/>
              <a:t> The District shall provide landscaping to replace the oleander bushes removed along J Street Drain between Hueneme Rd. &amp; Redwood St. by agreement with the City of Oxnard.  Landscaping shall be replaced incrementally, within 6 months of completion of each project phase.</a:t>
            </a:r>
            <a:endParaRPr lang="en-US" altLang="en-US" sz="2000" u="sng" smtClean="0"/>
          </a:p>
          <a:p>
            <a:pPr lvl="1" eaLnBrk="1" hangingPunct="1"/>
            <a:r>
              <a:rPr lang="en-US" altLang="en-US" sz="2000" u="sng" smtClean="0"/>
              <a:t>New:</a:t>
            </a:r>
            <a:r>
              <a:rPr lang="en-US" altLang="en-US" sz="2000" smtClean="0"/>
              <a:t>  By agreement with the District, the City of Oxnard shall create &amp; maintain a linear multi-use trail and/or park atop those portions of the J Street Drain that are converted from open channel to buried box culverts.  Installation of the linear park shall occur incrementally, and shall begin as funding is identified.  A multi-use trail/park design shall be developed within 3 years after finishing construction of each reach.  Until the linear park is installed, the City shall be responsible for maintaining its alignment free of weeds, trash, or other deleterious materials.</a:t>
            </a:r>
            <a:endParaRPr lang="en-US" altLang="en-US" sz="2000" u="sng" smtClean="0"/>
          </a:p>
          <a:p>
            <a:pPr eaLnBrk="1" hangingPunct="1"/>
            <a:endParaRPr lang="en-US" altLang="en-US" sz="2400" smtClean="0"/>
          </a:p>
          <a:p>
            <a:pPr eaLnBrk="1" hangingPunct="1">
              <a:buFont typeface="Wingdings" pitchFamily="2" charset="2"/>
              <a:buNone/>
            </a:pPr>
            <a:endParaRPr lang="en-US" altLang="en-US" sz="2400" smtClean="0"/>
          </a:p>
          <a:p>
            <a:pPr lvl="2" eaLnBrk="1" hangingPunct="1"/>
            <a:endParaRPr lang="en-US" altLang="en-US" sz="2100" smtClean="0"/>
          </a:p>
          <a:p>
            <a:pPr lvl="2" eaLnBrk="1" hangingPunct="1">
              <a:buFont typeface="Wingdings" pitchFamily="2" charset="2"/>
              <a:buNone/>
            </a:pPr>
            <a:endParaRPr lang="en-US" altLang="en-US" sz="2100" smtClean="0"/>
          </a:p>
          <a:p>
            <a:pPr lvl="1" eaLnBrk="1" hangingPunct="1"/>
            <a:endParaRPr lang="en-US" altLang="en-US" sz="2200" smtClean="0"/>
          </a:p>
        </p:txBody>
      </p:sp>
      <p:sp>
        <p:nvSpPr>
          <p:cNvPr id="29702" name="Slide Number Placeholder 2"/>
          <p:cNvSpPr>
            <a:spLocks noGrp="1"/>
          </p:cNvSpPr>
          <p:nvPr>
            <p:ph type="sldNum" sz="quarter" idx="12"/>
          </p:nvPr>
        </p:nvSpPr>
        <p:spPr>
          <a:noFill/>
        </p:spPr>
        <p:txBody>
          <a:bodyPr/>
          <a:lstStyle/>
          <a:p>
            <a:r>
              <a:rPr lang="en-US" altLang="en-US"/>
              <a:t>Slide </a:t>
            </a:r>
            <a:fld id="{B21FB8FE-073C-4FD7-9335-15FD80F518A1}" type="slidenum">
              <a:rPr lang="en-US" altLang="en-US"/>
              <a:pPr/>
              <a:t>13</a:t>
            </a:fld>
            <a:endParaRPr lang="en-US" alt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altLang="en-US" smtClean="0"/>
              <a:t>January 13, 2015</a:t>
            </a:r>
          </a:p>
        </p:txBody>
      </p:sp>
      <p:sp>
        <p:nvSpPr>
          <p:cNvPr id="31747" name="Footer Placeholder 4"/>
          <p:cNvSpPr>
            <a:spLocks noGrp="1"/>
          </p:cNvSpPr>
          <p:nvPr>
            <p:ph type="ftr" sz="quarter" idx="11"/>
          </p:nvPr>
        </p:nvSpPr>
        <p:spPr>
          <a:noFill/>
        </p:spPr>
        <p:txBody>
          <a:bodyPr/>
          <a:lstStyle/>
          <a:p>
            <a:r>
              <a:rPr lang="en-US" altLang="en-US" smtClean="0"/>
              <a:t>Ventura County Watershed Protection District</a:t>
            </a:r>
          </a:p>
        </p:txBody>
      </p:sp>
      <p:sp>
        <p:nvSpPr>
          <p:cNvPr id="9218" name="Rectangle 2"/>
          <p:cNvSpPr>
            <a:spLocks noGrp="1" noChangeArrowheads="1"/>
          </p:cNvSpPr>
          <p:nvPr>
            <p:ph type="title"/>
          </p:nvPr>
        </p:nvSpPr>
        <p:spPr/>
        <p:txBody>
          <a:bodyPr/>
          <a:lstStyle/>
          <a:p>
            <a:pPr algn="ctr">
              <a:defRPr/>
            </a:pPr>
            <a:r>
              <a:rPr lang="en-US" sz="4400" b="1" dirty="0" smtClean="0">
                <a:solidFill>
                  <a:srgbClr val="F6B116"/>
                </a:solidFill>
                <a:effectLst>
                  <a:outerShdw blurRad="38100" dist="38100" dir="2700000" algn="tl">
                    <a:srgbClr val="000000"/>
                  </a:outerShdw>
                </a:effectLst>
                <a:latin typeface="Gill Sans MT" pitchFamily="34" charset="0"/>
              </a:rPr>
              <a:t>REQUEST</a:t>
            </a:r>
            <a:endParaRPr lang="en-US" dirty="0">
              <a:solidFill>
                <a:srgbClr val="F6B116"/>
              </a:solidFill>
            </a:endParaRPr>
          </a:p>
        </p:txBody>
      </p:sp>
      <p:sp>
        <p:nvSpPr>
          <p:cNvPr id="31749" name="Rectangle 3"/>
          <p:cNvSpPr>
            <a:spLocks noGrp="1" noChangeArrowheads="1"/>
          </p:cNvSpPr>
          <p:nvPr>
            <p:ph type="body" idx="1"/>
          </p:nvPr>
        </p:nvSpPr>
        <p:spPr/>
        <p:txBody>
          <a:bodyPr/>
          <a:lstStyle/>
          <a:p>
            <a:pPr marL="590550" indent="-533400">
              <a:spcAft>
                <a:spcPts val="1800"/>
              </a:spcAft>
            </a:pPr>
            <a:r>
              <a:rPr lang="en-US" altLang="en-US" smtClean="0"/>
              <a:t>Approve Changes to Reaches 2 – 4 of the </a:t>
            </a:r>
            <a:br>
              <a:rPr lang="en-US" altLang="en-US" smtClean="0"/>
            </a:br>
            <a:r>
              <a:rPr lang="en-US" altLang="en-US" smtClean="0"/>
              <a:t>J Street Drain Project</a:t>
            </a:r>
          </a:p>
          <a:p>
            <a:pPr marL="590550" indent="-533400">
              <a:spcAft>
                <a:spcPts val="1800"/>
              </a:spcAft>
            </a:pPr>
            <a:r>
              <a:rPr lang="en-US" altLang="en-US" smtClean="0"/>
              <a:t>Approve the EIR Addendum</a:t>
            </a:r>
          </a:p>
          <a:p>
            <a:pPr marL="590550" indent="-533400">
              <a:spcAft>
                <a:spcPts val="1800"/>
              </a:spcAft>
            </a:pPr>
            <a:r>
              <a:rPr lang="en-US" altLang="en-US" smtClean="0"/>
              <a:t>Authorize WPD Director to Sign and File the Notice of Determination </a:t>
            </a:r>
          </a:p>
          <a:p>
            <a:pPr marL="590550" indent="-533400">
              <a:spcAft>
                <a:spcPts val="1800"/>
              </a:spcAft>
            </a:pPr>
            <a:r>
              <a:rPr lang="en-US" altLang="en-US" smtClean="0"/>
              <a:t>Authorize WPD Director to Take all Actions Necessary to Carry out the Project</a:t>
            </a:r>
          </a:p>
        </p:txBody>
      </p:sp>
      <p:sp>
        <p:nvSpPr>
          <p:cNvPr id="31750" name="Slide Number Placeholder 1"/>
          <p:cNvSpPr>
            <a:spLocks noGrp="1"/>
          </p:cNvSpPr>
          <p:nvPr>
            <p:ph type="sldNum" sz="quarter" idx="12"/>
          </p:nvPr>
        </p:nvSpPr>
        <p:spPr>
          <a:noFill/>
        </p:spPr>
        <p:txBody>
          <a:bodyPr/>
          <a:lstStyle/>
          <a:p>
            <a:r>
              <a:rPr lang="en-US" altLang="en-US"/>
              <a:t>Slide </a:t>
            </a:r>
            <a:fld id="{6FC7D71C-C7C4-4961-BCAD-8A4784D46905}" type="slidenum">
              <a:rPr lang="en-US" altLang="en-US"/>
              <a:pPr/>
              <a:t>14</a:t>
            </a:fld>
            <a:endParaRPr lang="en-US"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altLang="en-US" smtClean="0"/>
              <a:t>January 13, 2015</a:t>
            </a:r>
          </a:p>
        </p:txBody>
      </p:sp>
      <p:sp>
        <p:nvSpPr>
          <p:cNvPr id="7171" name="Footer Placeholder 4"/>
          <p:cNvSpPr>
            <a:spLocks noGrp="1"/>
          </p:cNvSpPr>
          <p:nvPr>
            <p:ph type="ftr" sz="quarter" idx="11"/>
          </p:nvPr>
        </p:nvSpPr>
        <p:spPr>
          <a:noFill/>
        </p:spPr>
        <p:txBody>
          <a:bodyPr/>
          <a:lstStyle/>
          <a:p>
            <a:r>
              <a:rPr lang="en-US" altLang="en-US" smtClean="0"/>
              <a:t>Ventura County Watershed Protection District</a:t>
            </a:r>
          </a:p>
        </p:txBody>
      </p:sp>
      <p:sp>
        <p:nvSpPr>
          <p:cNvPr id="81925" name="Text Box 5"/>
          <p:cNvSpPr txBox="1">
            <a:spLocks noChangeArrowheads="1"/>
          </p:cNvSpPr>
          <p:nvPr/>
        </p:nvSpPr>
        <p:spPr bwMode="auto">
          <a:xfrm>
            <a:off x="690563" y="339725"/>
            <a:ext cx="7666037" cy="769938"/>
          </a:xfrm>
          <a:prstGeom prst="rect">
            <a:avLst/>
          </a:prstGeom>
          <a:noFill/>
          <a:ln w="9525">
            <a:noFill/>
            <a:miter lim="800000"/>
            <a:headEnd/>
            <a:tailEnd/>
          </a:ln>
          <a:effectLst/>
        </p:spPr>
        <p:txBody>
          <a:bodyPr>
            <a:spAutoFit/>
          </a:bodyPr>
          <a:lstStyle/>
          <a:p>
            <a:pPr algn="ctr" eaLnBrk="1" hangingPunct="1">
              <a:defRPr/>
            </a:pPr>
            <a:r>
              <a:rPr lang="en-US" sz="4400" b="1" dirty="0">
                <a:solidFill>
                  <a:srgbClr val="F6B116"/>
                </a:solidFill>
                <a:effectLst>
                  <a:outerShdw blurRad="38100" dist="38100" dir="2700000" algn="tl">
                    <a:srgbClr val="000000"/>
                  </a:outerShdw>
                </a:effectLst>
                <a:latin typeface="Gill Sans MT" pitchFamily="34" charset="0"/>
              </a:rPr>
              <a:t>PROJECT REACHES 1 &amp; 2</a:t>
            </a:r>
          </a:p>
        </p:txBody>
      </p:sp>
      <p:sp>
        <p:nvSpPr>
          <p:cNvPr id="7174" name="Slide Number Placeholder 1"/>
          <p:cNvSpPr>
            <a:spLocks noGrp="1"/>
          </p:cNvSpPr>
          <p:nvPr>
            <p:ph type="sldNum" sz="quarter" idx="12"/>
          </p:nvPr>
        </p:nvSpPr>
        <p:spPr>
          <a:noFill/>
        </p:spPr>
        <p:txBody>
          <a:bodyPr/>
          <a:lstStyle/>
          <a:p>
            <a:r>
              <a:rPr lang="en-US" altLang="en-US"/>
              <a:t>Slide </a:t>
            </a:r>
            <a:fld id="{4FF2E432-AC5A-4BD3-A8DA-B06946A983E0}" type="slidenum">
              <a:rPr lang="en-US" altLang="en-US"/>
              <a:pPr/>
              <a:t>2</a:t>
            </a:fld>
            <a:endParaRPr lang="en-US" altLang="en-US"/>
          </a:p>
        </p:txBody>
      </p:sp>
      <p:pic>
        <p:nvPicPr>
          <p:cNvPr id="7" name="Picture 6" descr="J_Phases_1-2.jpg"/>
          <p:cNvPicPr>
            <a:picLocks noChangeAspect="1"/>
          </p:cNvPicPr>
          <p:nvPr/>
        </p:nvPicPr>
        <p:blipFill>
          <a:blip r:embed="rId3" cstate="print"/>
          <a:srcRect l="7229" t="21483" r="18916" b="1207"/>
          <a:stretch>
            <a:fillRect/>
          </a:stretch>
        </p:blipFill>
        <p:spPr>
          <a:xfrm>
            <a:off x="1013552" y="1178798"/>
            <a:ext cx="7704908" cy="5222002"/>
          </a:xfrm>
          <a:prstGeom prst="rect">
            <a:avLst/>
          </a:prstGeom>
          <a:ln w="53975">
            <a:solidFill>
              <a:schemeClr val="accent1"/>
            </a:solid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altLang="en-US" smtClean="0"/>
              <a:t>January 13, 2015</a:t>
            </a:r>
          </a:p>
        </p:txBody>
      </p:sp>
      <p:sp>
        <p:nvSpPr>
          <p:cNvPr id="9219" name="Footer Placeholder 4"/>
          <p:cNvSpPr>
            <a:spLocks noGrp="1"/>
          </p:cNvSpPr>
          <p:nvPr>
            <p:ph type="ftr" sz="quarter" idx="11"/>
          </p:nvPr>
        </p:nvSpPr>
        <p:spPr>
          <a:noFill/>
        </p:spPr>
        <p:txBody>
          <a:bodyPr/>
          <a:lstStyle/>
          <a:p>
            <a:r>
              <a:rPr lang="en-US" altLang="en-US" smtClean="0"/>
              <a:t>Ventura County Watershed Protection District</a:t>
            </a:r>
          </a:p>
        </p:txBody>
      </p:sp>
      <p:sp>
        <p:nvSpPr>
          <p:cNvPr id="81925" name="Text Box 5"/>
          <p:cNvSpPr txBox="1">
            <a:spLocks noChangeArrowheads="1"/>
          </p:cNvSpPr>
          <p:nvPr/>
        </p:nvSpPr>
        <p:spPr bwMode="auto">
          <a:xfrm>
            <a:off x="630238" y="422275"/>
            <a:ext cx="7867650" cy="768350"/>
          </a:xfrm>
          <a:prstGeom prst="rect">
            <a:avLst/>
          </a:prstGeom>
          <a:noFill/>
          <a:ln w="9525">
            <a:noFill/>
            <a:miter lim="800000"/>
            <a:headEnd/>
            <a:tailEnd/>
          </a:ln>
          <a:effectLst/>
        </p:spPr>
        <p:txBody>
          <a:bodyPr>
            <a:spAutoFit/>
          </a:bodyPr>
          <a:lstStyle/>
          <a:p>
            <a:pPr algn="ctr" eaLnBrk="1" hangingPunct="1">
              <a:defRPr/>
            </a:pPr>
            <a:r>
              <a:rPr lang="en-US" sz="4400" b="1" dirty="0">
                <a:solidFill>
                  <a:srgbClr val="F6B116"/>
                </a:solidFill>
                <a:effectLst>
                  <a:outerShdw blurRad="38100" dist="38100" dir="2700000" algn="tl">
                    <a:srgbClr val="000000"/>
                  </a:outerShdw>
                </a:effectLst>
                <a:latin typeface="Gill Sans MT" pitchFamily="34" charset="0"/>
              </a:rPr>
              <a:t>PROJECT REACHES 3 &amp; 4</a:t>
            </a:r>
          </a:p>
        </p:txBody>
      </p:sp>
      <p:pic>
        <p:nvPicPr>
          <p:cNvPr id="9221" name="Picture 1"/>
          <p:cNvPicPr>
            <a:picLocks noChangeAspect="1"/>
          </p:cNvPicPr>
          <p:nvPr/>
        </p:nvPicPr>
        <p:blipFill>
          <a:blip r:embed="rId3" cstate="print"/>
          <a:srcRect l="11394" t="2650" r="12279" b="11188"/>
          <a:stretch>
            <a:fillRect/>
          </a:stretch>
        </p:blipFill>
        <p:spPr bwMode="auto">
          <a:xfrm>
            <a:off x="1087438" y="1216025"/>
            <a:ext cx="7285037" cy="5302250"/>
          </a:xfrm>
          <a:prstGeom prst="rect">
            <a:avLst/>
          </a:prstGeom>
          <a:noFill/>
          <a:ln w="53975">
            <a:solidFill>
              <a:schemeClr val="accent1"/>
            </a:solidFill>
            <a:miter lim="800000"/>
            <a:headEnd/>
            <a:tailEnd/>
          </a:ln>
        </p:spPr>
      </p:pic>
      <p:sp>
        <p:nvSpPr>
          <p:cNvPr id="9222" name="Slide Number Placeholder 1"/>
          <p:cNvSpPr>
            <a:spLocks noGrp="1"/>
          </p:cNvSpPr>
          <p:nvPr>
            <p:ph type="sldNum" sz="quarter" idx="12"/>
          </p:nvPr>
        </p:nvSpPr>
        <p:spPr>
          <a:noFill/>
        </p:spPr>
        <p:txBody>
          <a:bodyPr/>
          <a:lstStyle/>
          <a:p>
            <a:r>
              <a:rPr lang="en-US" altLang="en-US"/>
              <a:t>Slide </a:t>
            </a:r>
            <a:fld id="{E4345FDF-EA39-4358-B0BD-BE8BF009B8D9}" type="slidenum">
              <a:rPr lang="en-US" altLang="en-US"/>
              <a:pPr/>
              <a:t>3</a:t>
            </a:fld>
            <a:endParaRPr lang="en-US"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ate Placeholder 1"/>
          <p:cNvSpPr>
            <a:spLocks noGrp="1"/>
          </p:cNvSpPr>
          <p:nvPr>
            <p:ph type="dt" sz="quarter" idx="10"/>
          </p:nvPr>
        </p:nvSpPr>
        <p:spPr>
          <a:noFill/>
        </p:spPr>
        <p:txBody>
          <a:bodyPr/>
          <a:lstStyle/>
          <a:p>
            <a:r>
              <a:rPr lang="en-US" altLang="en-US" smtClean="0"/>
              <a:t>January 13, 2015</a:t>
            </a:r>
          </a:p>
        </p:txBody>
      </p:sp>
      <p:sp>
        <p:nvSpPr>
          <p:cNvPr id="11267"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33794" name="Rectangle 2"/>
          <p:cNvSpPr>
            <a:spLocks noGrp="1" noChangeArrowheads="1"/>
          </p:cNvSpPr>
          <p:nvPr>
            <p:ph type="title" idx="4294967295"/>
          </p:nvPr>
        </p:nvSpPr>
        <p:spPr/>
        <p:txBody>
          <a:bodyPr/>
          <a:lstStyle/>
          <a:p>
            <a:pPr algn="ctr" eaLnBrk="1" hangingPunct="1">
              <a:defRPr/>
            </a:pPr>
            <a:r>
              <a:rPr lang="en-US" sz="4400" b="1" cap="all" dirty="0" smtClean="0">
                <a:solidFill>
                  <a:srgbClr val="F6B116"/>
                </a:solidFill>
                <a:effectLst>
                  <a:outerShdw blurRad="38100" dist="38100" dir="2700000" algn="tl">
                    <a:srgbClr val="000000"/>
                  </a:outerShdw>
                </a:effectLst>
                <a:latin typeface="Gill Sans MT" pitchFamily="34" charset="0"/>
              </a:rPr>
              <a:t>Existing J St Drain EIR</a:t>
            </a:r>
          </a:p>
        </p:txBody>
      </p:sp>
      <p:sp>
        <p:nvSpPr>
          <p:cNvPr id="11269" name="Rectangle 3"/>
          <p:cNvSpPr>
            <a:spLocks noGrp="1" noChangeArrowheads="1"/>
          </p:cNvSpPr>
          <p:nvPr>
            <p:ph type="body" idx="4294967295"/>
          </p:nvPr>
        </p:nvSpPr>
        <p:spPr>
          <a:xfrm>
            <a:off x="609600" y="1536700"/>
            <a:ext cx="8229600" cy="4940300"/>
          </a:xfrm>
        </p:spPr>
        <p:txBody>
          <a:bodyPr/>
          <a:lstStyle/>
          <a:p>
            <a:pPr eaLnBrk="1" hangingPunct="1">
              <a:spcBef>
                <a:spcPts val="1200"/>
              </a:spcBef>
              <a:spcAft>
                <a:spcPts val="1200"/>
              </a:spcAft>
            </a:pPr>
            <a:r>
              <a:rPr lang="en-US" altLang="en-US" smtClean="0"/>
              <a:t>Certified by your Board on March 27, 2012</a:t>
            </a:r>
            <a:endParaRPr lang="en-US" altLang="en-US" sz="2400" smtClean="0"/>
          </a:p>
          <a:p>
            <a:pPr eaLnBrk="1" hangingPunct="1"/>
            <a:r>
              <a:rPr lang="en-US" altLang="en-US" smtClean="0"/>
              <a:t>Requests from private citizens, environmental organizations, and City of Oxnard to select the underground box culvert alternative</a:t>
            </a:r>
          </a:p>
          <a:p>
            <a:pPr lvl="1" eaLnBrk="1" hangingPunct="1"/>
            <a:r>
              <a:rPr lang="en-US" altLang="en-US" smtClean="0"/>
              <a:t>2009 Draft EIR</a:t>
            </a:r>
          </a:p>
          <a:p>
            <a:pPr lvl="1" eaLnBrk="1" hangingPunct="1"/>
            <a:r>
              <a:rPr lang="en-US" altLang="en-US" smtClean="0"/>
              <a:t>2011 Recirculated DEIR</a:t>
            </a:r>
          </a:p>
          <a:p>
            <a:pPr lvl="1" eaLnBrk="1" hangingPunct="1">
              <a:spcAft>
                <a:spcPts val="1200"/>
              </a:spcAft>
            </a:pPr>
            <a:r>
              <a:rPr lang="en-US" altLang="en-US" smtClean="0"/>
              <a:t>2012 FEIR Certification Hearing </a:t>
            </a:r>
          </a:p>
          <a:p>
            <a:pPr eaLnBrk="1" hangingPunct="1"/>
            <a:r>
              <a:rPr lang="en-US" altLang="en-US" smtClean="0"/>
              <a:t>Board instructed staff to seek supplemental funding for box culvert, and return with a revised CEQA document if successful</a:t>
            </a:r>
          </a:p>
          <a:p>
            <a:pPr eaLnBrk="1" hangingPunct="1"/>
            <a:endParaRPr lang="en-US" altLang="en-US" sz="2400" smtClean="0"/>
          </a:p>
          <a:p>
            <a:pPr eaLnBrk="1" hangingPunct="1">
              <a:buFont typeface="Wingdings" pitchFamily="2" charset="2"/>
              <a:buNone/>
            </a:pPr>
            <a:endParaRPr lang="en-US" altLang="en-US" sz="2400" smtClean="0"/>
          </a:p>
          <a:p>
            <a:pPr lvl="2" eaLnBrk="1" hangingPunct="1"/>
            <a:endParaRPr lang="en-US" altLang="en-US" sz="2100" smtClean="0"/>
          </a:p>
          <a:p>
            <a:pPr lvl="2" eaLnBrk="1" hangingPunct="1">
              <a:buFont typeface="Wingdings" pitchFamily="2" charset="2"/>
              <a:buNone/>
            </a:pPr>
            <a:endParaRPr lang="en-US" altLang="en-US" sz="2100" smtClean="0"/>
          </a:p>
          <a:p>
            <a:pPr lvl="1" eaLnBrk="1" hangingPunct="1"/>
            <a:endParaRPr lang="en-US" altLang="en-US" sz="2200" smtClean="0"/>
          </a:p>
        </p:txBody>
      </p:sp>
      <p:sp>
        <p:nvSpPr>
          <p:cNvPr id="11270" name="Slide Number Placeholder 1"/>
          <p:cNvSpPr>
            <a:spLocks noGrp="1"/>
          </p:cNvSpPr>
          <p:nvPr>
            <p:ph type="sldNum" sz="quarter" idx="12"/>
          </p:nvPr>
        </p:nvSpPr>
        <p:spPr>
          <a:noFill/>
        </p:spPr>
        <p:txBody>
          <a:bodyPr/>
          <a:lstStyle/>
          <a:p>
            <a:r>
              <a:rPr lang="en-US" altLang="en-US"/>
              <a:t>Slide </a:t>
            </a:r>
            <a:fld id="{AF8A2165-0394-4A4C-89F7-FC4EAD7DD923}" type="slidenum">
              <a:rPr lang="en-US" altLang="en-US"/>
              <a:pPr/>
              <a:t>4</a:t>
            </a:fld>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1"/>
          <p:cNvSpPr>
            <a:spLocks noGrp="1"/>
          </p:cNvSpPr>
          <p:nvPr>
            <p:ph type="dt" sz="quarter" idx="10"/>
          </p:nvPr>
        </p:nvSpPr>
        <p:spPr>
          <a:noFill/>
        </p:spPr>
        <p:txBody>
          <a:bodyPr/>
          <a:lstStyle/>
          <a:p>
            <a:r>
              <a:rPr lang="en-US" altLang="en-US" smtClean="0"/>
              <a:t>January 13, 2015</a:t>
            </a:r>
          </a:p>
        </p:txBody>
      </p:sp>
      <p:sp>
        <p:nvSpPr>
          <p:cNvPr id="13315"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13316" name="Text Box 4"/>
          <p:cNvSpPr txBox="1">
            <a:spLocks noChangeArrowheads="1"/>
          </p:cNvSpPr>
          <p:nvPr/>
        </p:nvSpPr>
        <p:spPr bwMode="auto">
          <a:xfrm>
            <a:off x="5300663" y="984250"/>
            <a:ext cx="3427412" cy="914400"/>
          </a:xfrm>
          <a:prstGeom prst="rect">
            <a:avLst/>
          </a:prstGeom>
          <a:solidFill>
            <a:schemeClr val="accent1"/>
          </a:solidFill>
          <a:ln w="9525">
            <a:noFill/>
            <a:miter lim="800000"/>
            <a:headEnd/>
            <a:tailEnd/>
          </a:ln>
        </p:spPr>
        <p:txBody>
          <a:bodyPr>
            <a:spAutoFit/>
          </a:bodyPr>
          <a:lstStyle/>
          <a:p>
            <a:pPr eaLnBrk="1" hangingPunct="1">
              <a:spcBef>
                <a:spcPct val="20000"/>
              </a:spcBef>
              <a:buFont typeface="Wingdings" pitchFamily="2" charset="2"/>
              <a:buNone/>
            </a:pPr>
            <a:r>
              <a:rPr lang="en-US" altLang="en-US" b="1"/>
              <a:t>A – Reinforced Box Culvert </a:t>
            </a:r>
            <a:br>
              <a:rPr lang="en-US" altLang="en-US" b="1"/>
            </a:br>
            <a:r>
              <a:rPr lang="en-US" altLang="en-US" b="1"/>
              <a:t>(Addendum to EIR: Preferred Alternative)</a:t>
            </a:r>
          </a:p>
          <a:p>
            <a:pPr eaLnBrk="1" hangingPunct="1">
              <a:spcBef>
                <a:spcPct val="50000"/>
              </a:spcBef>
            </a:pPr>
            <a:endParaRPr lang="en-US" altLang="en-US"/>
          </a:p>
        </p:txBody>
      </p:sp>
      <p:sp>
        <p:nvSpPr>
          <p:cNvPr id="13317" name="Text Box 5"/>
          <p:cNvSpPr txBox="1">
            <a:spLocks noChangeArrowheads="1"/>
          </p:cNvSpPr>
          <p:nvPr/>
        </p:nvSpPr>
        <p:spPr bwMode="auto">
          <a:xfrm>
            <a:off x="4819650" y="2297113"/>
            <a:ext cx="3835400" cy="731837"/>
          </a:xfrm>
          <a:prstGeom prst="rect">
            <a:avLst/>
          </a:prstGeom>
          <a:noFill/>
          <a:ln w="9525">
            <a:noFill/>
            <a:miter lim="800000"/>
            <a:headEnd/>
            <a:tailEnd/>
          </a:ln>
        </p:spPr>
        <p:txBody>
          <a:bodyPr>
            <a:spAutoFit/>
          </a:bodyPr>
          <a:lstStyle/>
          <a:p>
            <a:pPr lvl="1" eaLnBrk="1" hangingPunct="1">
              <a:spcBef>
                <a:spcPct val="20000"/>
              </a:spcBef>
              <a:buFont typeface="Wingdings" pitchFamily="2" charset="2"/>
              <a:buNone/>
            </a:pPr>
            <a:r>
              <a:rPr lang="en-US" altLang="en-US" b="1"/>
              <a:t>B – Vertical Wall Channel</a:t>
            </a:r>
            <a:br>
              <a:rPr lang="en-US" altLang="en-US" b="1"/>
            </a:br>
            <a:r>
              <a:rPr lang="en-US" altLang="en-US" b="1"/>
              <a:t>(EIR: Preferred Alternative)</a:t>
            </a:r>
          </a:p>
          <a:p>
            <a:pPr eaLnBrk="1" hangingPunct="1">
              <a:spcBef>
                <a:spcPct val="50000"/>
              </a:spcBef>
            </a:pPr>
            <a:endParaRPr lang="en-US" altLang="en-US"/>
          </a:p>
        </p:txBody>
      </p:sp>
      <p:sp>
        <p:nvSpPr>
          <p:cNvPr id="13318" name="Text Box 7"/>
          <p:cNvSpPr txBox="1">
            <a:spLocks noChangeArrowheads="1"/>
          </p:cNvSpPr>
          <p:nvPr/>
        </p:nvSpPr>
        <p:spPr bwMode="auto">
          <a:xfrm>
            <a:off x="5267325" y="3225800"/>
            <a:ext cx="4113213" cy="646113"/>
          </a:xfrm>
          <a:prstGeom prst="rect">
            <a:avLst/>
          </a:prstGeom>
          <a:noFill/>
          <a:ln w="9525">
            <a:noFill/>
            <a:miter lim="800000"/>
            <a:headEnd/>
            <a:tailEnd/>
          </a:ln>
        </p:spPr>
        <p:txBody>
          <a:bodyPr>
            <a:spAutoFit/>
          </a:bodyPr>
          <a:lstStyle/>
          <a:p>
            <a:pPr eaLnBrk="1" hangingPunct="1">
              <a:buFont typeface="Wingdings" pitchFamily="2" charset="2"/>
              <a:buNone/>
            </a:pPr>
            <a:r>
              <a:rPr lang="en-US" altLang="en-US"/>
              <a:t>C – Low Flow Channel with Overflow Area</a:t>
            </a:r>
          </a:p>
        </p:txBody>
      </p:sp>
      <p:sp>
        <p:nvSpPr>
          <p:cNvPr id="13319" name="Text Box 8"/>
          <p:cNvSpPr txBox="1">
            <a:spLocks noChangeArrowheads="1"/>
          </p:cNvSpPr>
          <p:nvPr/>
        </p:nvSpPr>
        <p:spPr bwMode="auto">
          <a:xfrm>
            <a:off x="5299075" y="5280025"/>
            <a:ext cx="3498850" cy="368300"/>
          </a:xfrm>
          <a:prstGeom prst="rect">
            <a:avLst/>
          </a:prstGeom>
          <a:noFill/>
          <a:ln w="9525">
            <a:noFill/>
            <a:miter lim="800000"/>
            <a:headEnd/>
            <a:tailEnd/>
          </a:ln>
        </p:spPr>
        <p:txBody>
          <a:bodyPr>
            <a:spAutoFit/>
          </a:bodyPr>
          <a:lstStyle/>
          <a:p>
            <a:pPr eaLnBrk="1" hangingPunct="1">
              <a:buFont typeface="Wingdings" pitchFamily="2" charset="2"/>
              <a:buNone/>
            </a:pPr>
            <a:r>
              <a:rPr lang="en-US" altLang="en-US"/>
              <a:t>E – Natural Channel Section</a:t>
            </a:r>
          </a:p>
        </p:txBody>
      </p:sp>
      <p:sp>
        <p:nvSpPr>
          <p:cNvPr id="13320" name="Rectangle 9"/>
          <p:cNvSpPr>
            <a:spLocks noChangeArrowheads="1"/>
          </p:cNvSpPr>
          <p:nvPr/>
        </p:nvSpPr>
        <p:spPr bwMode="auto">
          <a:xfrm>
            <a:off x="5283200" y="4222750"/>
            <a:ext cx="3582988" cy="646113"/>
          </a:xfrm>
          <a:prstGeom prst="rect">
            <a:avLst/>
          </a:prstGeom>
          <a:noFill/>
          <a:ln w="9525">
            <a:noFill/>
            <a:miter lim="800000"/>
            <a:headEnd/>
            <a:tailEnd/>
          </a:ln>
        </p:spPr>
        <p:txBody>
          <a:bodyPr wrap="none">
            <a:spAutoFit/>
          </a:bodyPr>
          <a:lstStyle/>
          <a:p>
            <a:pPr eaLnBrk="1" hangingPunct="1">
              <a:buFont typeface="Wingdings" pitchFamily="2" charset="2"/>
              <a:buNone/>
            </a:pPr>
            <a:r>
              <a:rPr lang="en-US" altLang="en-US"/>
              <a:t>D – Dual Reinforced Box Culvert</a:t>
            </a:r>
            <a:br>
              <a:rPr lang="en-US" altLang="en-US"/>
            </a:br>
            <a:r>
              <a:rPr lang="en-US" altLang="en-US"/>
              <a:t>(not south of Hueneme Road)</a:t>
            </a:r>
          </a:p>
        </p:txBody>
      </p:sp>
      <p:sp>
        <p:nvSpPr>
          <p:cNvPr id="13321" name="Text Box 10"/>
          <p:cNvSpPr txBox="1">
            <a:spLocks noChangeArrowheads="1"/>
          </p:cNvSpPr>
          <p:nvPr/>
        </p:nvSpPr>
        <p:spPr bwMode="auto">
          <a:xfrm>
            <a:off x="5600700" y="342900"/>
            <a:ext cx="3124200" cy="366713"/>
          </a:xfrm>
          <a:prstGeom prst="rect">
            <a:avLst/>
          </a:prstGeom>
          <a:noFill/>
          <a:ln w="9525">
            <a:noFill/>
            <a:miter lim="800000"/>
            <a:headEnd/>
            <a:tailEnd/>
          </a:ln>
        </p:spPr>
        <p:txBody>
          <a:bodyPr>
            <a:spAutoFit/>
          </a:bodyPr>
          <a:lstStyle/>
          <a:p>
            <a:pPr eaLnBrk="1" hangingPunct="1">
              <a:spcBef>
                <a:spcPct val="50000"/>
              </a:spcBef>
            </a:pPr>
            <a:endParaRPr lang="en-US" altLang="en-US"/>
          </a:p>
        </p:txBody>
      </p:sp>
      <p:sp>
        <p:nvSpPr>
          <p:cNvPr id="10251" name="Text Box 11"/>
          <p:cNvSpPr txBox="1">
            <a:spLocks noChangeArrowheads="1"/>
          </p:cNvSpPr>
          <p:nvPr/>
        </p:nvSpPr>
        <p:spPr bwMode="auto">
          <a:xfrm>
            <a:off x="5346700" y="-53975"/>
            <a:ext cx="3586163" cy="1077913"/>
          </a:xfrm>
          <a:prstGeom prst="rect">
            <a:avLst/>
          </a:prstGeom>
          <a:noFill/>
          <a:ln w="9525">
            <a:noFill/>
            <a:miter lim="800000"/>
            <a:headEnd/>
            <a:tailEnd/>
          </a:ln>
          <a:effectLst/>
        </p:spPr>
        <p:txBody>
          <a:bodyPr wrap="none">
            <a:spAutoFit/>
          </a:bodyPr>
          <a:lstStyle/>
          <a:p>
            <a:pPr algn="ctr" eaLnBrk="1" hangingPunct="1">
              <a:defRPr/>
            </a:pPr>
            <a:r>
              <a:rPr lang="en-US" sz="3200" b="1" dirty="0">
                <a:solidFill>
                  <a:srgbClr val="F6B116"/>
                </a:solidFill>
                <a:effectLst>
                  <a:outerShdw blurRad="38100" dist="38100" dir="2700000" algn="tl">
                    <a:srgbClr val="000000"/>
                  </a:outerShdw>
                </a:effectLst>
                <a:latin typeface="Gill Sans MT" pitchFamily="34" charset="0"/>
              </a:rPr>
              <a:t>FEIR CHANNEL</a:t>
            </a:r>
          </a:p>
          <a:p>
            <a:pPr algn="ctr" eaLnBrk="1" hangingPunct="1">
              <a:defRPr/>
            </a:pPr>
            <a:r>
              <a:rPr lang="en-US" sz="3200" b="1" dirty="0">
                <a:solidFill>
                  <a:srgbClr val="F6B116"/>
                </a:solidFill>
                <a:effectLst>
                  <a:outerShdw blurRad="38100" dist="38100" dir="2700000" algn="tl">
                    <a:srgbClr val="000000"/>
                  </a:outerShdw>
                </a:effectLst>
                <a:latin typeface="Gill Sans MT" pitchFamily="34" charset="0"/>
              </a:rPr>
              <a:t>ALTERNATIVES*</a:t>
            </a:r>
          </a:p>
        </p:txBody>
      </p:sp>
      <p:pic>
        <p:nvPicPr>
          <p:cNvPr id="13323" name="Picture 13"/>
          <p:cNvPicPr>
            <a:picLocks noChangeAspect="1" noChangeArrowheads="1"/>
          </p:cNvPicPr>
          <p:nvPr/>
        </p:nvPicPr>
        <p:blipFill>
          <a:blip r:embed="rId3" cstate="print"/>
          <a:srcRect/>
          <a:stretch>
            <a:fillRect/>
          </a:stretch>
        </p:blipFill>
        <p:spPr bwMode="auto">
          <a:xfrm>
            <a:off x="766763" y="231775"/>
            <a:ext cx="4537075" cy="6208713"/>
          </a:xfrm>
          <a:prstGeom prst="rect">
            <a:avLst/>
          </a:prstGeom>
          <a:noFill/>
          <a:ln w="9525">
            <a:noFill/>
            <a:miter lim="800000"/>
            <a:headEnd/>
            <a:tailEnd/>
          </a:ln>
        </p:spPr>
      </p:pic>
      <p:sp>
        <p:nvSpPr>
          <p:cNvPr id="13324" name="Text Box 8"/>
          <p:cNvSpPr txBox="1">
            <a:spLocks noChangeArrowheads="1"/>
          </p:cNvSpPr>
          <p:nvPr/>
        </p:nvSpPr>
        <p:spPr bwMode="auto">
          <a:xfrm>
            <a:off x="5368925" y="5876925"/>
            <a:ext cx="2855913" cy="338138"/>
          </a:xfrm>
          <a:prstGeom prst="rect">
            <a:avLst/>
          </a:prstGeom>
          <a:noFill/>
          <a:ln w="9525">
            <a:noFill/>
            <a:miter lim="800000"/>
            <a:headEnd/>
            <a:tailEnd/>
          </a:ln>
        </p:spPr>
        <p:txBody>
          <a:bodyPr>
            <a:spAutoFit/>
          </a:bodyPr>
          <a:lstStyle/>
          <a:p>
            <a:pPr eaLnBrk="1" hangingPunct="1"/>
            <a:r>
              <a:rPr lang="en-US" altLang="en-US" sz="1600"/>
              <a:t>*Not to Scale</a:t>
            </a:r>
          </a:p>
        </p:txBody>
      </p:sp>
      <p:sp>
        <p:nvSpPr>
          <p:cNvPr id="13325" name="Slide Number Placeholder 1"/>
          <p:cNvSpPr>
            <a:spLocks noGrp="1"/>
          </p:cNvSpPr>
          <p:nvPr>
            <p:ph type="sldNum" sz="quarter" idx="12"/>
          </p:nvPr>
        </p:nvSpPr>
        <p:spPr>
          <a:noFill/>
        </p:spPr>
        <p:txBody>
          <a:bodyPr/>
          <a:lstStyle/>
          <a:p>
            <a:r>
              <a:rPr lang="en-US" altLang="en-US"/>
              <a:t>Slide </a:t>
            </a:r>
            <a:fld id="{C844B32A-3982-44D3-8D9D-3882BE6F3FF6}" type="slidenum">
              <a:rPr lang="en-US" altLang="en-US"/>
              <a:pPr/>
              <a:t>5</a:t>
            </a:fld>
            <a:endParaRPr lang="en-US"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1"/>
          <p:cNvSpPr>
            <a:spLocks noGrp="1"/>
          </p:cNvSpPr>
          <p:nvPr>
            <p:ph type="dt" sz="quarter" idx="10"/>
          </p:nvPr>
        </p:nvSpPr>
        <p:spPr>
          <a:noFill/>
        </p:spPr>
        <p:txBody>
          <a:bodyPr/>
          <a:lstStyle/>
          <a:p>
            <a:r>
              <a:rPr lang="en-US" altLang="en-US" smtClean="0"/>
              <a:t>January 13, 2015</a:t>
            </a:r>
          </a:p>
        </p:txBody>
      </p:sp>
      <p:sp>
        <p:nvSpPr>
          <p:cNvPr id="15363"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6" name="Title 1"/>
          <p:cNvSpPr txBox="1">
            <a:spLocks/>
          </p:cNvSpPr>
          <p:nvPr/>
        </p:nvSpPr>
        <p:spPr>
          <a:xfrm>
            <a:off x="625475" y="104775"/>
            <a:ext cx="8483600" cy="957263"/>
          </a:xfrm>
          <a:prstGeom prst="rect">
            <a:avLst/>
          </a:prstGeom>
        </p:spPr>
        <p:txBody>
          <a:bodyPr/>
          <a:lstStyle/>
          <a:p>
            <a:pPr algn="ctr">
              <a:defRPr/>
            </a:pPr>
            <a:r>
              <a:rPr lang="en-US" sz="2800" b="1" kern="0" dirty="0">
                <a:solidFill>
                  <a:srgbClr val="F6B116"/>
                </a:solidFill>
                <a:effectLst>
                  <a:outerShdw blurRad="38100" dist="38100" dir="2700000" algn="tl">
                    <a:srgbClr val="000000"/>
                  </a:outerShdw>
                </a:effectLst>
                <a:latin typeface="Gill Sans MT" pitchFamily="34" charset="0"/>
                <a:ea typeface="+mj-ea"/>
                <a:cs typeface="+mj-cs"/>
              </a:rPr>
              <a:t>REACH 1 CONSTRUCTION COMPLETION: JANUARY 2015 (UPSTREAM END)</a:t>
            </a:r>
          </a:p>
        </p:txBody>
      </p:sp>
      <p:pic>
        <p:nvPicPr>
          <p:cNvPr id="15365" name="Picture 1"/>
          <p:cNvPicPr>
            <a:picLocks noChangeAspect="1"/>
          </p:cNvPicPr>
          <p:nvPr/>
        </p:nvPicPr>
        <p:blipFill>
          <a:blip r:embed="rId3" cstate="print"/>
          <a:srcRect/>
          <a:stretch>
            <a:fillRect/>
          </a:stretch>
        </p:blipFill>
        <p:spPr bwMode="auto">
          <a:xfrm>
            <a:off x="1306513" y="1260475"/>
            <a:ext cx="6950075" cy="5211763"/>
          </a:xfrm>
          <a:prstGeom prst="rect">
            <a:avLst/>
          </a:prstGeom>
          <a:noFill/>
          <a:ln w="53975">
            <a:solidFill>
              <a:schemeClr val="accent1"/>
            </a:solidFill>
            <a:miter lim="800000"/>
            <a:headEnd/>
            <a:tailEnd/>
          </a:ln>
        </p:spPr>
      </p:pic>
      <p:sp>
        <p:nvSpPr>
          <p:cNvPr id="15366" name="Slide Number Placeholder 1"/>
          <p:cNvSpPr>
            <a:spLocks noGrp="1"/>
          </p:cNvSpPr>
          <p:nvPr>
            <p:ph type="sldNum" sz="quarter" idx="12"/>
          </p:nvPr>
        </p:nvSpPr>
        <p:spPr>
          <a:noFill/>
        </p:spPr>
        <p:txBody>
          <a:bodyPr/>
          <a:lstStyle/>
          <a:p>
            <a:r>
              <a:rPr lang="en-US" altLang="en-US"/>
              <a:t>Slide </a:t>
            </a:r>
            <a:fld id="{E5CEBD9E-FC29-46D8-857C-B8276A5F4FBD}" type="slidenum">
              <a:rPr lang="en-US" altLang="en-US"/>
              <a:pPr/>
              <a:t>6</a:t>
            </a:fld>
            <a:endParaRPr lang="en-US"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1"/>
          <p:cNvSpPr>
            <a:spLocks noGrp="1"/>
          </p:cNvSpPr>
          <p:nvPr>
            <p:ph type="dt" sz="quarter" idx="10"/>
          </p:nvPr>
        </p:nvSpPr>
        <p:spPr>
          <a:noFill/>
        </p:spPr>
        <p:txBody>
          <a:bodyPr/>
          <a:lstStyle/>
          <a:p>
            <a:r>
              <a:rPr lang="en-US" altLang="en-US" smtClean="0"/>
              <a:t>January 13, 2015</a:t>
            </a:r>
          </a:p>
        </p:txBody>
      </p:sp>
      <p:sp>
        <p:nvSpPr>
          <p:cNvPr id="17411"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6" name="Title 1"/>
          <p:cNvSpPr txBox="1">
            <a:spLocks/>
          </p:cNvSpPr>
          <p:nvPr/>
        </p:nvSpPr>
        <p:spPr>
          <a:xfrm>
            <a:off x="625475" y="104775"/>
            <a:ext cx="8483600" cy="957263"/>
          </a:xfrm>
          <a:prstGeom prst="rect">
            <a:avLst/>
          </a:prstGeom>
        </p:spPr>
        <p:txBody>
          <a:bodyPr/>
          <a:lstStyle/>
          <a:p>
            <a:pPr algn="ctr">
              <a:defRPr/>
            </a:pPr>
            <a:r>
              <a:rPr lang="en-US" sz="2800" b="1" kern="0" dirty="0">
                <a:solidFill>
                  <a:srgbClr val="F6B116"/>
                </a:solidFill>
                <a:effectLst>
                  <a:outerShdw blurRad="38100" dist="38100" dir="2700000" algn="tl">
                    <a:srgbClr val="000000"/>
                  </a:outerShdw>
                </a:effectLst>
                <a:latin typeface="Gill Sans MT" pitchFamily="34" charset="0"/>
                <a:ea typeface="+mj-ea"/>
                <a:cs typeface="+mj-cs"/>
              </a:rPr>
              <a:t>REACH 1 CONSTRUCTION COMPLETION: JANUARY 2015 (DOWNSTREAM END)</a:t>
            </a:r>
          </a:p>
        </p:txBody>
      </p:sp>
      <p:sp>
        <p:nvSpPr>
          <p:cNvPr id="17413" name="Slide Number Placeholder 1"/>
          <p:cNvSpPr>
            <a:spLocks noGrp="1"/>
          </p:cNvSpPr>
          <p:nvPr>
            <p:ph type="sldNum" sz="quarter" idx="12"/>
          </p:nvPr>
        </p:nvSpPr>
        <p:spPr>
          <a:noFill/>
        </p:spPr>
        <p:txBody>
          <a:bodyPr/>
          <a:lstStyle/>
          <a:p>
            <a:r>
              <a:rPr lang="en-US" altLang="en-US"/>
              <a:t>Slide </a:t>
            </a:r>
            <a:fld id="{43C91867-D998-4FE1-9547-FC260F8B7A41}" type="slidenum">
              <a:rPr lang="en-US" altLang="en-US"/>
              <a:pPr/>
              <a:t>7</a:t>
            </a:fld>
            <a:endParaRPr lang="en-US" altLang="en-US"/>
          </a:p>
        </p:txBody>
      </p:sp>
      <p:pic>
        <p:nvPicPr>
          <p:cNvPr id="17414" name="Picture 1"/>
          <p:cNvPicPr>
            <a:picLocks noChangeAspect="1"/>
          </p:cNvPicPr>
          <p:nvPr/>
        </p:nvPicPr>
        <p:blipFill>
          <a:blip r:embed="rId3" cstate="print"/>
          <a:srcRect/>
          <a:stretch>
            <a:fillRect/>
          </a:stretch>
        </p:blipFill>
        <p:spPr bwMode="auto">
          <a:xfrm>
            <a:off x="1249363" y="1111250"/>
            <a:ext cx="7194550" cy="5394325"/>
          </a:xfrm>
          <a:prstGeom prst="rect">
            <a:avLst/>
          </a:prstGeom>
          <a:noFill/>
          <a:ln w="53975">
            <a:solidFill>
              <a:schemeClr val="accent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1"/>
          <p:cNvSpPr>
            <a:spLocks noGrp="1"/>
          </p:cNvSpPr>
          <p:nvPr>
            <p:ph type="dt" sz="quarter" idx="10"/>
          </p:nvPr>
        </p:nvSpPr>
        <p:spPr>
          <a:noFill/>
        </p:spPr>
        <p:txBody>
          <a:bodyPr/>
          <a:lstStyle/>
          <a:p>
            <a:r>
              <a:rPr lang="en-US" altLang="en-US" smtClean="0"/>
              <a:t>January 13, 2015</a:t>
            </a:r>
          </a:p>
        </p:txBody>
      </p:sp>
      <p:sp>
        <p:nvSpPr>
          <p:cNvPr id="19459"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33794" name="Rectangle 2"/>
          <p:cNvSpPr>
            <a:spLocks noGrp="1" noChangeArrowheads="1"/>
          </p:cNvSpPr>
          <p:nvPr>
            <p:ph type="title" idx="4294967295"/>
          </p:nvPr>
        </p:nvSpPr>
        <p:spPr>
          <a:xfrm>
            <a:off x="609600" y="277813"/>
            <a:ext cx="8534400" cy="1143000"/>
          </a:xfrm>
        </p:spPr>
        <p:txBody>
          <a:bodyPr/>
          <a:lstStyle/>
          <a:p>
            <a:pPr algn="ctr" eaLnBrk="1" hangingPunct="1">
              <a:defRPr/>
            </a:pPr>
            <a:r>
              <a:rPr lang="en-US" sz="4400" b="1" dirty="0" smtClean="0">
                <a:solidFill>
                  <a:srgbClr val="F6B116"/>
                </a:solidFill>
                <a:effectLst>
                  <a:outerShdw blurRad="38100" dist="38100" dir="2700000" algn="tl">
                    <a:srgbClr val="000000"/>
                  </a:outerShdw>
                </a:effectLst>
                <a:latin typeface="Gill Sans MT" pitchFamily="34" charset="0"/>
              </a:rPr>
              <a:t>SUPPLEMENTAL FUNDING</a:t>
            </a:r>
          </a:p>
        </p:txBody>
      </p:sp>
      <p:sp>
        <p:nvSpPr>
          <p:cNvPr id="20485" name="Rectangle 3"/>
          <p:cNvSpPr>
            <a:spLocks noGrp="1" noChangeArrowheads="1"/>
          </p:cNvSpPr>
          <p:nvPr>
            <p:ph type="body" idx="4294967295"/>
          </p:nvPr>
        </p:nvSpPr>
        <p:spPr>
          <a:xfrm>
            <a:off x="609600" y="1536700"/>
            <a:ext cx="8229600" cy="4940300"/>
          </a:xfrm>
        </p:spPr>
        <p:txBody>
          <a:bodyPr/>
          <a:lstStyle/>
          <a:p>
            <a:pPr eaLnBrk="1" hangingPunct="1">
              <a:spcBef>
                <a:spcPts val="1200"/>
              </a:spcBef>
              <a:spcAft>
                <a:spcPts val="1200"/>
              </a:spcAft>
              <a:defRPr/>
            </a:pPr>
            <a:r>
              <a:rPr lang="en-US" altLang="en-US" dirty="0" smtClean="0"/>
              <a:t>January 2013: Submitted Proposition 1E </a:t>
            </a:r>
            <a:r>
              <a:rPr lang="en-US" altLang="en-US" dirty="0" err="1" smtClean="0"/>
              <a:t>Stormwater</a:t>
            </a:r>
            <a:r>
              <a:rPr lang="en-US" altLang="en-US" dirty="0" smtClean="0"/>
              <a:t> Flood Management Program Grant Application – No Funding Awarded</a:t>
            </a:r>
            <a:endParaRPr lang="en-US" altLang="en-US" sz="2400" dirty="0" smtClean="0"/>
          </a:p>
          <a:p>
            <a:pPr eaLnBrk="1" hangingPunct="1">
              <a:spcBef>
                <a:spcPts val="1200"/>
              </a:spcBef>
              <a:spcAft>
                <a:spcPts val="1200"/>
              </a:spcAft>
              <a:defRPr/>
            </a:pPr>
            <a:r>
              <a:rPr lang="en-US" altLang="en-US" dirty="0" smtClean="0"/>
              <a:t>April 2013: Submitted Proposition 84 Integrated Regional Water Management Implementation Grant Application (One of 6 Local Projects)</a:t>
            </a:r>
          </a:p>
          <a:p>
            <a:pPr lvl="1" eaLnBrk="1" hangingPunct="1">
              <a:spcBef>
                <a:spcPts val="1200"/>
              </a:spcBef>
              <a:spcAft>
                <a:spcPts val="1200"/>
              </a:spcAft>
              <a:defRPr/>
            </a:pPr>
            <a:r>
              <a:rPr lang="en-US" altLang="en-US" dirty="0" smtClean="0"/>
              <a:t>Awarded $4,419,000 for Reach 2 Reinforced Concrete Box Culvert in February 2014</a:t>
            </a:r>
          </a:p>
          <a:p>
            <a:pPr marL="0" indent="0" eaLnBrk="1" hangingPunct="1">
              <a:spcBef>
                <a:spcPts val="1200"/>
              </a:spcBef>
              <a:spcAft>
                <a:spcPts val="1200"/>
              </a:spcAft>
              <a:buFont typeface="Wingdings" pitchFamily="2" charset="2"/>
              <a:buNone/>
              <a:defRPr/>
            </a:pPr>
            <a:endParaRPr lang="en-US" altLang="en-US" dirty="0" smtClean="0"/>
          </a:p>
          <a:p>
            <a:pPr eaLnBrk="1" hangingPunct="1">
              <a:defRPr/>
            </a:pPr>
            <a:endParaRPr lang="en-US" altLang="en-US" sz="2400" dirty="0" smtClean="0"/>
          </a:p>
          <a:p>
            <a:pPr eaLnBrk="1" hangingPunct="1">
              <a:buFont typeface="Wingdings" pitchFamily="2" charset="2"/>
              <a:buNone/>
              <a:defRPr/>
            </a:pPr>
            <a:endParaRPr lang="en-US" altLang="en-US" sz="2400" dirty="0" smtClean="0"/>
          </a:p>
          <a:p>
            <a:pPr lvl="2" eaLnBrk="1" hangingPunct="1">
              <a:defRPr/>
            </a:pPr>
            <a:endParaRPr lang="en-US" altLang="en-US" sz="2100" dirty="0" smtClean="0"/>
          </a:p>
          <a:p>
            <a:pPr lvl="2" eaLnBrk="1" hangingPunct="1">
              <a:buFont typeface="Wingdings" pitchFamily="2" charset="2"/>
              <a:buNone/>
              <a:defRPr/>
            </a:pPr>
            <a:endParaRPr lang="en-US" altLang="en-US" sz="2100" dirty="0" smtClean="0"/>
          </a:p>
          <a:p>
            <a:pPr lvl="1" eaLnBrk="1" hangingPunct="1">
              <a:defRPr/>
            </a:pPr>
            <a:endParaRPr lang="en-US" altLang="en-US" sz="2200" dirty="0" smtClean="0"/>
          </a:p>
        </p:txBody>
      </p:sp>
      <p:sp>
        <p:nvSpPr>
          <p:cNvPr id="19462" name="Slide Number Placeholder 1"/>
          <p:cNvSpPr>
            <a:spLocks noGrp="1"/>
          </p:cNvSpPr>
          <p:nvPr>
            <p:ph type="sldNum" sz="quarter" idx="12"/>
          </p:nvPr>
        </p:nvSpPr>
        <p:spPr>
          <a:noFill/>
        </p:spPr>
        <p:txBody>
          <a:bodyPr/>
          <a:lstStyle/>
          <a:p>
            <a:r>
              <a:rPr lang="en-US" altLang="en-US"/>
              <a:t>Slide </a:t>
            </a:r>
            <a:fld id="{6D3CCC72-1238-4442-862D-571E8A6F9B3D}" type="slidenum">
              <a:rPr lang="en-US" altLang="en-US"/>
              <a:pPr/>
              <a:t>8</a:t>
            </a:fld>
            <a:endParaRPr lang="en-US"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1"/>
          <p:cNvSpPr>
            <a:spLocks noGrp="1"/>
          </p:cNvSpPr>
          <p:nvPr>
            <p:ph type="dt" sz="quarter" idx="10"/>
          </p:nvPr>
        </p:nvSpPr>
        <p:spPr>
          <a:noFill/>
        </p:spPr>
        <p:txBody>
          <a:bodyPr/>
          <a:lstStyle/>
          <a:p>
            <a:r>
              <a:rPr lang="en-US" altLang="en-US" smtClean="0"/>
              <a:t>January 13, 2015</a:t>
            </a:r>
          </a:p>
        </p:txBody>
      </p:sp>
      <p:sp>
        <p:nvSpPr>
          <p:cNvPr id="21507" name="Footer Placeholder 2"/>
          <p:cNvSpPr>
            <a:spLocks noGrp="1"/>
          </p:cNvSpPr>
          <p:nvPr>
            <p:ph type="ftr" sz="quarter" idx="11"/>
          </p:nvPr>
        </p:nvSpPr>
        <p:spPr>
          <a:noFill/>
        </p:spPr>
        <p:txBody>
          <a:bodyPr/>
          <a:lstStyle/>
          <a:p>
            <a:r>
              <a:rPr lang="en-US" altLang="en-US" smtClean="0"/>
              <a:t>Ventura County Watershed Protection District</a:t>
            </a:r>
          </a:p>
        </p:txBody>
      </p:sp>
      <p:sp>
        <p:nvSpPr>
          <p:cNvPr id="33794" name="Rectangle 2"/>
          <p:cNvSpPr>
            <a:spLocks noGrp="1" noChangeArrowheads="1"/>
          </p:cNvSpPr>
          <p:nvPr>
            <p:ph type="title" idx="4294967295"/>
          </p:nvPr>
        </p:nvSpPr>
        <p:spPr>
          <a:xfrm>
            <a:off x="609600" y="0"/>
            <a:ext cx="8534400" cy="1420813"/>
          </a:xfrm>
        </p:spPr>
        <p:txBody>
          <a:bodyPr/>
          <a:lstStyle/>
          <a:p>
            <a:pPr algn="ctr" eaLnBrk="1" hangingPunct="1">
              <a:defRPr/>
            </a:pPr>
            <a:r>
              <a:rPr lang="en-US" sz="4400" b="1" dirty="0" smtClean="0">
                <a:solidFill>
                  <a:srgbClr val="F6B116"/>
                </a:solidFill>
                <a:effectLst>
                  <a:outerShdw blurRad="38100" dist="38100" dir="2700000" algn="tl">
                    <a:srgbClr val="000000"/>
                  </a:outerShdw>
                </a:effectLst>
                <a:latin typeface="Gill Sans MT" pitchFamily="34" charset="0"/>
              </a:rPr>
              <a:t>GRANT PROJECT TASKS/SCHEDULE</a:t>
            </a:r>
          </a:p>
        </p:txBody>
      </p:sp>
      <p:sp>
        <p:nvSpPr>
          <p:cNvPr id="21509" name="Rectangle 3"/>
          <p:cNvSpPr>
            <a:spLocks noGrp="1" noChangeArrowheads="1"/>
          </p:cNvSpPr>
          <p:nvPr>
            <p:ph type="body" idx="4294967295"/>
          </p:nvPr>
        </p:nvSpPr>
        <p:spPr>
          <a:xfrm>
            <a:off x="609600" y="1536700"/>
            <a:ext cx="8229600" cy="4940300"/>
          </a:xfrm>
        </p:spPr>
        <p:txBody>
          <a:bodyPr/>
          <a:lstStyle/>
          <a:p>
            <a:pPr eaLnBrk="1" hangingPunct="1">
              <a:spcBef>
                <a:spcPct val="0"/>
              </a:spcBef>
            </a:pPr>
            <a:r>
              <a:rPr lang="en-US" altLang="en-US" b="1" smtClean="0"/>
              <a:t>Reaches 2 – 4</a:t>
            </a:r>
          </a:p>
          <a:p>
            <a:pPr lvl="1" eaLnBrk="1" hangingPunct="1">
              <a:spcBef>
                <a:spcPct val="0"/>
              </a:spcBef>
              <a:spcAft>
                <a:spcPts val="600"/>
              </a:spcAft>
            </a:pPr>
            <a:r>
              <a:rPr lang="en-US" altLang="en-US" smtClean="0"/>
              <a:t>CEQA Addendum Approval: January 2015</a:t>
            </a:r>
          </a:p>
          <a:p>
            <a:pPr lvl="1" eaLnBrk="1" hangingPunct="1">
              <a:spcBef>
                <a:spcPct val="0"/>
              </a:spcBef>
            </a:pPr>
            <a:r>
              <a:rPr lang="en-US" altLang="en-US" smtClean="0"/>
              <a:t>Update Existing/Obtain New Permits: June 2015</a:t>
            </a:r>
          </a:p>
          <a:p>
            <a:pPr lvl="1" eaLnBrk="1" hangingPunct="1">
              <a:spcBef>
                <a:spcPct val="0"/>
              </a:spcBef>
            </a:pPr>
            <a:endParaRPr lang="en-US" altLang="en-US" sz="2000" smtClean="0"/>
          </a:p>
          <a:p>
            <a:pPr eaLnBrk="1" hangingPunct="1">
              <a:spcBef>
                <a:spcPts val="1200"/>
              </a:spcBef>
            </a:pPr>
            <a:r>
              <a:rPr lang="en-US" altLang="en-US" b="1" smtClean="0"/>
              <a:t>Reach 2 Only</a:t>
            </a:r>
          </a:p>
          <a:p>
            <a:pPr lvl="1" eaLnBrk="1" hangingPunct="1">
              <a:spcBef>
                <a:spcPct val="0"/>
              </a:spcBef>
              <a:spcAft>
                <a:spcPts val="600"/>
              </a:spcAft>
            </a:pPr>
            <a:r>
              <a:rPr lang="en-US" altLang="en-US" smtClean="0"/>
              <a:t>50% Project Design: April 2015</a:t>
            </a:r>
          </a:p>
          <a:p>
            <a:pPr lvl="1" eaLnBrk="1" hangingPunct="1">
              <a:spcBef>
                <a:spcPct val="0"/>
              </a:spcBef>
              <a:spcAft>
                <a:spcPts val="600"/>
              </a:spcAft>
            </a:pPr>
            <a:r>
              <a:rPr lang="en-US" altLang="en-US" smtClean="0"/>
              <a:t>100% Project Design: October 2015</a:t>
            </a:r>
          </a:p>
          <a:p>
            <a:pPr lvl="1" eaLnBrk="1" hangingPunct="1">
              <a:spcBef>
                <a:spcPct val="0"/>
              </a:spcBef>
              <a:spcAft>
                <a:spcPts val="600"/>
              </a:spcAft>
            </a:pPr>
            <a:r>
              <a:rPr lang="en-US" altLang="en-US" smtClean="0"/>
              <a:t>Advertise Construction Contract: January 2016</a:t>
            </a:r>
          </a:p>
          <a:p>
            <a:pPr lvl="1" eaLnBrk="1" hangingPunct="1">
              <a:spcBef>
                <a:spcPct val="0"/>
              </a:spcBef>
              <a:spcAft>
                <a:spcPts val="600"/>
              </a:spcAft>
            </a:pPr>
            <a:r>
              <a:rPr lang="en-US" altLang="en-US" smtClean="0"/>
              <a:t>Award Construction Contract: April 2016</a:t>
            </a:r>
          </a:p>
          <a:p>
            <a:pPr lvl="1" eaLnBrk="1" hangingPunct="1">
              <a:spcBef>
                <a:spcPct val="0"/>
              </a:spcBef>
              <a:spcAft>
                <a:spcPts val="600"/>
              </a:spcAft>
            </a:pPr>
            <a:r>
              <a:rPr lang="en-US" altLang="en-US" smtClean="0"/>
              <a:t>Complete Construction: September 2017</a:t>
            </a:r>
          </a:p>
        </p:txBody>
      </p:sp>
      <p:sp>
        <p:nvSpPr>
          <p:cNvPr id="21510" name="Slide Number Placeholder 1"/>
          <p:cNvSpPr>
            <a:spLocks noGrp="1"/>
          </p:cNvSpPr>
          <p:nvPr>
            <p:ph type="sldNum" sz="quarter" idx="12"/>
          </p:nvPr>
        </p:nvSpPr>
        <p:spPr>
          <a:noFill/>
        </p:spPr>
        <p:txBody>
          <a:bodyPr/>
          <a:lstStyle/>
          <a:p>
            <a:r>
              <a:rPr lang="en-US" altLang="en-US"/>
              <a:t>Slide </a:t>
            </a:r>
            <a:fld id="{F5569ED4-DC22-45DE-9C2B-C4D18DB1D564}" type="slidenum">
              <a:rPr lang="en-US" altLang="en-US"/>
              <a:pPr/>
              <a:t>9</a:t>
            </a:fld>
            <a:endParaRPr lang="en-US"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ESD Template (color)">
  <a:themeElements>
    <a:clrScheme name="1_ESD Template (color)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fontScheme name="1_ESD Template (color)">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ESD Template (color)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1_ESD Template (color)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1_ESD Template (color)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1_ESD Template (color)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1_ESD Template (color)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1_ESD Template (color)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ESD Template (color)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ESD Template (color)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1_ESD Template (color)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1_ESD Template (color)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DCDDE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DCDDEB"/>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8025</TotalTime>
  <Words>1528</Words>
  <Application>Microsoft Office PowerPoint</Application>
  <PresentationFormat>On-screen Show (4:3)</PresentationFormat>
  <Paragraphs>169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Gill Sans MT</vt:lpstr>
      <vt:lpstr>Times New Roman</vt:lpstr>
      <vt:lpstr>Wingdings</vt:lpstr>
      <vt:lpstr>1_ESD Template (color)</vt:lpstr>
      <vt:lpstr>J Street Drain Project</vt:lpstr>
      <vt:lpstr>PowerPoint Presentation</vt:lpstr>
      <vt:lpstr>PowerPoint Presentation</vt:lpstr>
      <vt:lpstr>Existing J St Drain EIR</vt:lpstr>
      <vt:lpstr>PowerPoint Presentation</vt:lpstr>
      <vt:lpstr>PowerPoint Presentation</vt:lpstr>
      <vt:lpstr>PowerPoint Presentation</vt:lpstr>
      <vt:lpstr>SUPPLEMENTAL FUNDING</vt:lpstr>
      <vt:lpstr>GRANT PROJECT TASKS/SCHEDULE</vt:lpstr>
      <vt:lpstr>PowerPoint Presentation</vt:lpstr>
      <vt:lpstr>PowerPoint Presentation</vt:lpstr>
      <vt:lpstr>ADDENDUM TO THE J ST DRAIN EIR</vt:lpstr>
      <vt:lpstr>MITIGATION REVISION</vt:lpstr>
      <vt:lpstr>REQUEST</vt:lpstr>
    </vt:vector>
  </TitlesOfParts>
  <Company>HDR,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bacasey</dc:creator>
  <cp:lastModifiedBy>Bonfiglio, Angela</cp:lastModifiedBy>
  <cp:revision>618</cp:revision>
  <cp:lastPrinted>2015-01-12T18:09:44Z</cp:lastPrinted>
  <dcterms:created xsi:type="dcterms:W3CDTF">2009-09-23T17:04:15Z</dcterms:created>
  <dcterms:modified xsi:type="dcterms:W3CDTF">2015-01-13T16:48:00Z</dcterms:modified>
</cp:coreProperties>
</file>